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80" r:id="rId4"/>
    <p:sldMasterId id="2147484167" r:id="rId5"/>
    <p:sldMasterId id="2147484194" r:id="rId6"/>
    <p:sldMasterId id="2147484260" r:id="rId7"/>
  </p:sldMasterIdLst>
  <p:notesMasterIdLst>
    <p:notesMasterId r:id="rId49"/>
  </p:notesMasterIdLst>
  <p:sldIdLst>
    <p:sldId id="641" r:id="rId8"/>
    <p:sldId id="626" r:id="rId9"/>
    <p:sldId id="658" r:id="rId10"/>
    <p:sldId id="671" r:id="rId11"/>
    <p:sldId id="685" r:id="rId12"/>
    <p:sldId id="669" r:id="rId13"/>
    <p:sldId id="656" r:id="rId14"/>
    <p:sldId id="687" r:id="rId15"/>
    <p:sldId id="668" r:id="rId16"/>
    <p:sldId id="679" r:id="rId17"/>
    <p:sldId id="674" r:id="rId18"/>
    <p:sldId id="665" r:id="rId19"/>
    <p:sldId id="681" r:id="rId20"/>
    <p:sldId id="686" r:id="rId21"/>
    <p:sldId id="666" r:id="rId22"/>
    <p:sldId id="655" r:id="rId23"/>
    <p:sldId id="642" r:id="rId24"/>
    <p:sldId id="523" r:id="rId25"/>
    <p:sldId id="643" r:id="rId26"/>
    <p:sldId id="645" r:id="rId27"/>
    <p:sldId id="667" r:id="rId28"/>
    <p:sldId id="678" r:id="rId29"/>
    <p:sldId id="660" r:id="rId30"/>
    <p:sldId id="662" r:id="rId31"/>
    <p:sldId id="663" r:id="rId32"/>
    <p:sldId id="664" r:id="rId33"/>
    <p:sldId id="675" r:id="rId34"/>
    <p:sldId id="653" r:id="rId35"/>
    <p:sldId id="677" r:id="rId36"/>
    <p:sldId id="676" r:id="rId37"/>
    <p:sldId id="279" r:id="rId38"/>
    <p:sldId id="682" r:id="rId39"/>
    <p:sldId id="657" r:id="rId40"/>
    <p:sldId id="684" r:id="rId41"/>
    <p:sldId id="680" r:id="rId42"/>
    <p:sldId id="646" r:id="rId43"/>
    <p:sldId id="636" r:id="rId44"/>
    <p:sldId id="638" r:id="rId45"/>
    <p:sldId id="650" r:id="rId46"/>
    <p:sldId id="649" r:id="rId47"/>
    <p:sldId id="654" r:id="rId4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FED9C6-7F52-473A-BD3F-C66754E61853}">
          <p14:sldIdLst>
            <p14:sldId id="641"/>
            <p14:sldId id="626"/>
            <p14:sldId id="658"/>
            <p14:sldId id="671"/>
            <p14:sldId id="685"/>
            <p14:sldId id="669"/>
            <p14:sldId id="656"/>
            <p14:sldId id="687"/>
            <p14:sldId id="668"/>
            <p14:sldId id="679"/>
            <p14:sldId id="674"/>
            <p14:sldId id="665"/>
            <p14:sldId id="681"/>
            <p14:sldId id="686"/>
            <p14:sldId id="666"/>
            <p14:sldId id="655"/>
            <p14:sldId id="642"/>
            <p14:sldId id="523"/>
            <p14:sldId id="643"/>
            <p14:sldId id="645"/>
            <p14:sldId id="667"/>
            <p14:sldId id="678"/>
            <p14:sldId id="660"/>
            <p14:sldId id="662"/>
            <p14:sldId id="663"/>
            <p14:sldId id="664"/>
            <p14:sldId id="675"/>
            <p14:sldId id="653"/>
            <p14:sldId id="677"/>
            <p14:sldId id="676"/>
            <p14:sldId id="279"/>
            <p14:sldId id="682"/>
            <p14:sldId id="657"/>
            <p14:sldId id="684"/>
            <p14:sldId id="680"/>
            <p14:sldId id="646"/>
            <p14:sldId id="636"/>
            <p14:sldId id="638"/>
            <p14:sldId id="650"/>
            <p14:sldId id="649"/>
            <p14:sldId id="65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29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DAFF"/>
    <a:srgbClr val="CAE8AA"/>
    <a:srgbClr val="FCFA9C"/>
    <a:srgbClr val="F9EE9F"/>
    <a:srgbClr val="B2DE82"/>
    <a:srgbClr val="FFCC99"/>
    <a:srgbClr val="D8F2F6"/>
    <a:srgbClr val="C9E4F9"/>
    <a:srgbClr val="49494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9F6CBC-6AC3-410A-B7F1-F9E4E1374808}" v="58" dt="2020-04-06T05:02:59.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10" d="100"/>
          <a:sy n="110" d="100"/>
        </p:scale>
        <p:origin x="78" y="-18"/>
      </p:cViewPr>
      <p:guideLst>
        <p:guide orient="horz" pos="2160"/>
        <p:guide pos="3840"/>
      </p:guideLst>
    </p:cSldViewPr>
  </p:slideViewPr>
  <p:notesTextViewPr>
    <p:cViewPr>
      <p:scale>
        <a:sx n="1" d="1"/>
        <a:sy n="1" d="1"/>
      </p:scale>
      <p:origin x="0" y="-258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42594904-7801-4A03-B4BD-ADFF7F5BAB96}" type="datetimeFigureOut">
              <a:rPr lang="en-US" smtClean="0"/>
              <a:t>5/26/2020</a:t>
            </a:fld>
            <a:endParaRPr lang="en-US" dirty="0"/>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2440A7F1-1D53-4645-8AB9-46355AEB7888}"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B74826-D799-4ECA-A065-1147448C1A34}" type="slidenum">
              <a:rPr lang="en-US" smtClean="0"/>
              <a:t>1</a:t>
            </a:fld>
            <a:endParaRPr lang="en-US" dirty="0"/>
          </a:p>
        </p:txBody>
      </p:sp>
    </p:spTree>
    <p:extLst>
      <p:ext uri="{BB962C8B-B14F-4D97-AF65-F5344CB8AC3E}">
        <p14:creationId xmlns:p14="http://schemas.microsoft.com/office/powerpoint/2010/main" val="3377506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http://azure.microsoft.com/en-us/documentation/articles/CosmosDB-manage-account/#keys</a:t>
            </a: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16</a:t>
            </a:fld>
            <a:endParaRPr lang="en-US"/>
          </a:p>
        </p:txBody>
      </p:sp>
    </p:spTree>
    <p:extLst>
      <p:ext uri="{BB962C8B-B14F-4D97-AF65-F5344CB8AC3E}">
        <p14:creationId xmlns:p14="http://schemas.microsoft.com/office/powerpoint/2010/main" val="420425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Cosmos DB resources is governed by a master key token or a resource token. The master key token is the all access key token that allows individuals to have full control of Cosmos 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Cosmos DB account</a:t>
            </a:r>
            <a:r>
              <a:rPr lang="en-US" dirty="0">
                <a:effectLst/>
              </a:rPr>
              <a:t>.</a:t>
            </a:r>
          </a:p>
          <a:p>
            <a:endParaRPr lang="en-US" dirty="0">
              <a:effectLst/>
            </a:endParaRP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Cosmos 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Cosmos DB API supports basic CRUD operations on the resources under a database account. A user is a logical namespace for scoping permissions on containers, documents, attachment, stored procedures, triggers and user-defined functions. The user construct lives under a database resource thus cannot cross the database boundary it is under. The user resource is represented by users in the Cosmos DB REST resource mode. It is a system resource thus contains a fixed schema.</a:t>
            </a:r>
          </a:p>
          <a:p>
            <a:r>
              <a:rPr lang="en-US" dirty="0">
                <a:effectLst/>
              </a:rPr>
              <a:t>The top-level topic that outlines the basic CRUD operations on the resources under a Cosmos DB database account, that itemizes those resources and describes the URLs used to access them is </a:t>
            </a:r>
            <a:r>
              <a:rPr lang="en-US" dirty="0">
                <a:effectLst/>
                <a:hlinkClick r:id="rId6"/>
              </a:rPr>
              <a:t>Azure Cosmos DB REST API Reference</a:t>
            </a:r>
            <a:r>
              <a:rPr lang="en-US" dirty="0">
                <a:effectLst/>
              </a:rPr>
              <a:t>.</a:t>
            </a:r>
          </a:p>
          <a:p>
            <a:endParaRPr lang="en-US" b="0" dirty="0">
              <a:effectLst/>
            </a:endParaRPr>
          </a:p>
          <a:p>
            <a:r>
              <a:rPr lang="en-US" b="1" dirty="0">
                <a:effectLst/>
              </a:rPr>
              <a:t>Permission operations</a:t>
            </a:r>
          </a:p>
          <a:p>
            <a:r>
              <a:rPr lang="en-US" dirty="0">
                <a:effectLst/>
              </a:rPr>
              <a:t>The Cosmos DB API supports basic CRUD operations on the resources under a database account. Permission is an authorization token associated with a user for authorized access to a specific resource. It is used to manage access to containers, documents, attachments, stored procedures, triggers and user-defined functions for a particular user. You can associate only one permission to a particular resource for a user. For example, </a:t>
            </a:r>
            <a:r>
              <a:rPr lang="en-US" dirty="0" err="1">
                <a:effectLst/>
              </a:rPr>
              <a:t>MarketingCollection</a:t>
            </a:r>
            <a:r>
              <a:rPr lang="en-US" dirty="0">
                <a:effectLst/>
              </a:rPr>
              <a:t> with _rid </a:t>
            </a:r>
            <a:r>
              <a:rPr lang="en-US" dirty="0" err="1">
                <a:effectLst/>
              </a:rPr>
              <a:t>xynsa</a:t>
            </a:r>
            <a:r>
              <a:rPr lang="en-US" dirty="0">
                <a:effectLst/>
              </a:rPr>
              <a:t>== can only be associated with one permission for user JanetSmith@contoso.com. An attempt to add another permission to </a:t>
            </a:r>
            <a:r>
              <a:rPr lang="en-US" dirty="0" err="1">
                <a:effectLst/>
              </a:rPr>
              <a:t>MarketingCollection</a:t>
            </a:r>
            <a:r>
              <a:rPr lang="en-US" dirty="0">
                <a:effectLst/>
              </a:rPr>
              <a:t> for Janet will result in an error (409 Conflict). There are only two </a:t>
            </a:r>
            <a:r>
              <a:rPr lang="en-US" dirty="0" err="1">
                <a:effectLst/>
              </a:rPr>
              <a:t>permissionMode</a:t>
            </a:r>
            <a:r>
              <a:rPr lang="en-US" dirty="0">
                <a:effectLst/>
              </a:rPr>
              <a:t>,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40554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https://docs.microsoft.com/azure/cosmos-db/manage-account</a:t>
            </a:r>
          </a:p>
        </p:txBody>
      </p:sp>
      <p:sp>
        <p:nvSpPr>
          <p:cNvPr id="4" name="Slide Number Placeholder 3"/>
          <p:cNvSpPr>
            <a:spLocks noGrp="1"/>
          </p:cNvSpPr>
          <p:nvPr>
            <p:ph type="sldNum" sz="quarter" idx="10"/>
          </p:nvPr>
        </p:nvSpPr>
        <p:spPr/>
        <p:txBody>
          <a:bodyPr/>
          <a:lstStyle/>
          <a:p>
            <a:fld id="{2440A7F1-1D53-4645-8AB9-46355AEB7888}" type="slidenum">
              <a:rPr lang="en-US" smtClean="0"/>
              <a:t>18</a:t>
            </a:fld>
            <a:endParaRPr lang="en-US"/>
          </a:p>
        </p:txBody>
      </p:sp>
    </p:spTree>
    <p:extLst>
      <p:ext uri="{BB962C8B-B14F-4D97-AF65-F5344CB8AC3E}">
        <p14:creationId xmlns:p14="http://schemas.microsoft.com/office/powerpoint/2010/main" val="2110589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http://azure.microsoft.com/en-us/documentation/articles/CosmosDB-manage-account/#keys</a:t>
            </a: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19</a:t>
            </a:fld>
            <a:endParaRPr lang="en-US"/>
          </a:p>
        </p:txBody>
      </p:sp>
    </p:spTree>
    <p:extLst>
      <p:ext uri="{BB962C8B-B14F-4D97-AF65-F5344CB8AC3E}">
        <p14:creationId xmlns:p14="http://schemas.microsoft.com/office/powerpoint/2010/main" val="3553588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https://docs.microsoft.com/azure/cosmos-db/manage-account</a:t>
            </a:r>
          </a:p>
        </p:txBody>
      </p:sp>
      <p:sp>
        <p:nvSpPr>
          <p:cNvPr id="4" name="Slide Number Placeholder 3"/>
          <p:cNvSpPr>
            <a:spLocks noGrp="1"/>
          </p:cNvSpPr>
          <p:nvPr>
            <p:ph type="sldNum" sz="quarter" idx="10"/>
          </p:nvPr>
        </p:nvSpPr>
        <p:spPr/>
        <p:txBody>
          <a:bodyPr/>
          <a:lstStyle/>
          <a:p>
            <a:fld id="{2440A7F1-1D53-4645-8AB9-46355AEB7888}" type="slidenum">
              <a:rPr lang="en-US" smtClean="0"/>
              <a:t>20</a:t>
            </a:fld>
            <a:endParaRPr lang="en-US"/>
          </a:p>
        </p:txBody>
      </p:sp>
    </p:spTree>
    <p:extLst>
      <p:ext uri="{BB962C8B-B14F-4D97-AF65-F5344CB8AC3E}">
        <p14:creationId xmlns:p14="http://schemas.microsoft.com/office/powerpoint/2010/main" val="3633711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https://docs.microsoft.com/azure/cosmos-db/distribute-data-globally</a:t>
            </a:r>
          </a:p>
          <a:p>
            <a:r>
              <a:rPr lang="en-US"/>
              <a:t>https://docs.microsoft.com/azure/cosmos-db/regional-failover</a:t>
            </a: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23</a:t>
            </a:fld>
            <a:endParaRPr lang="en-US"/>
          </a:p>
        </p:txBody>
      </p:sp>
    </p:spTree>
    <p:extLst>
      <p:ext uri="{BB962C8B-B14F-4D97-AF65-F5344CB8AC3E}">
        <p14:creationId xmlns:p14="http://schemas.microsoft.com/office/powerpoint/2010/main" val="3405113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https://azure.microsoft.com/support/legal/sla/cosmos-db/v1_0/</a:t>
            </a:r>
          </a:p>
        </p:txBody>
      </p:sp>
      <p:sp>
        <p:nvSpPr>
          <p:cNvPr id="4" name="Slide Number Placeholder 3"/>
          <p:cNvSpPr>
            <a:spLocks noGrp="1"/>
          </p:cNvSpPr>
          <p:nvPr>
            <p:ph type="sldNum" sz="quarter" idx="10"/>
          </p:nvPr>
        </p:nvSpPr>
        <p:spPr/>
        <p:txBody>
          <a:bodyPr/>
          <a:lstStyle/>
          <a:p>
            <a:fld id="{2440A7F1-1D53-4645-8AB9-46355AEB7888}" type="slidenum">
              <a:rPr lang="en-US" smtClean="0"/>
              <a:t>24</a:t>
            </a:fld>
            <a:endParaRPr lang="en-US"/>
          </a:p>
        </p:txBody>
      </p:sp>
    </p:spTree>
    <p:extLst>
      <p:ext uri="{BB962C8B-B14F-4D97-AF65-F5344CB8AC3E}">
        <p14:creationId xmlns:p14="http://schemas.microsoft.com/office/powerpoint/2010/main" val="3291210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https://docs.microsoft.com/azure/cosmos-db/online-backup-and-restore</a:t>
            </a:r>
          </a:p>
        </p:txBody>
      </p:sp>
      <p:sp>
        <p:nvSpPr>
          <p:cNvPr id="4" name="Slide Number Placeholder 3"/>
          <p:cNvSpPr>
            <a:spLocks noGrp="1"/>
          </p:cNvSpPr>
          <p:nvPr>
            <p:ph type="sldNum" sz="quarter" idx="10"/>
          </p:nvPr>
        </p:nvSpPr>
        <p:spPr/>
        <p:txBody>
          <a:bodyPr/>
          <a:lstStyle/>
          <a:p>
            <a:fld id="{2440A7F1-1D53-4645-8AB9-46355AEB7888}" type="slidenum">
              <a:rPr lang="en-US" smtClean="0"/>
              <a:t>25</a:t>
            </a:fld>
            <a:endParaRPr lang="en-US"/>
          </a:p>
        </p:txBody>
      </p:sp>
    </p:spTree>
    <p:extLst>
      <p:ext uri="{BB962C8B-B14F-4D97-AF65-F5344CB8AC3E}">
        <p14:creationId xmlns:p14="http://schemas.microsoft.com/office/powerpoint/2010/main" val="16751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https://docs.microsoft.com/azure/cosmos-db/database-security</a:t>
            </a:r>
          </a:p>
        </p:txBody>
      </p:sp>
      <p:sp>
        <p:nvSpPr>
          <p:cNvPr id="4" name="Slide Number Placeholder 3"/>
          <p:cNvSpPr>
            <a:spLocks noGrp="1"/>
          </p:cNvSpPr>
          <p:nvPr>
            <p:ph type="sldNum" sz="quarter" idx="10"/>
          </p:nvPr>
        </p:nvSpPr>
        <p:spPr/>
        <p:txBody>
          <a:bodyPr/>
          <a:lstStyle/>
          <a:p>
            <a:fld id="{2440A7F1-1D53-4645-8AB9-46355AEB7888}" type="slidenum">
              <a:rPr lang="en-US" smtClean="0"/>
              <a:t>26</a:t>
            </a:fld>
            <a:endParaRPr lang="en-US"/>
          </a:p>
        </p:txBody>
      </p:sp>
    </p:spTree>
    <p:extLst>
      <p:ext uri="{BB962C8B-B14F-4D97-AF65-F5344CB8AC3E}">
        <p14:creationId xmlns:p14="http://schemas.microsoft.com/office/powerpoint/2010/main" val="1180974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https://docs.microsoft.com/azure/cosmos-db/database-security</a:t>
            </a:r>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28</a:t>
            </a:fld>
            <a:endParaRPr lang="en-US"/>
          </a:p>
        </p:txBody>
      </p:sp>
    </p:spTree>
    <p:extLst>
      <p:ext uri="{BB962C8B-B14F-4D97-AF65-F5344CB8AC3E}">
        <p14:creationId xmlns:p14="http://schemas.microsoft.com/office/powerpoint/2010/main" val="34425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https://docs.microsoft.com/azure/cosmos-db/database-security</a:t>
            </a:r>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787826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https://docs.microsoft.com/azure/cosmos-db/database-encryption-at-rest</a:t>
            </a:r>
          </a:p>
        </p:txBody>
      </p:sp>
      <p:sp>
        <p:nvSpPr>
          <p:cNvPr id="4" name="Slide Number Placeholder 3"/>
          <p:cNvSpPr>
            <a:spLocks noGrp="1"/>
          </p:cNvSpPr>
          <p:nvPr>
            <p:ph type="sldNum" sz="quarter" idx="10"/>
          </p:nvPr>
        </p:nvSpPr>
        <p:spPr/>
        <p:txBody>
          <a:bodyPr/>
          <a:lstStyle/>
          <a:p>
            <a:fld id="{2440A7F1-1D53-4645-8AB9-46355AEB7888}" type="slidenum">
              <a:rPr lang="en-US" smtClean="0"/>
              <a:t>33</a:t>
            </a:fld>
            <a:endParaRPr lang="en-US"/>
          </a:p>
        </p:txBody>
      </p:sp>
    </p:spTree>
    <p:extLst>
      <p:ext uri="{BB962C8B-B14F-4D97-AF65-F5344CB8AC3E}">
        <p14:creationId xmlns:p14="http://schemas.microsoft.com/office/powerpoint/2010/main" val="4177034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https://www.microsoft.com/en-us/trustcenter/compliance/complianceofferings</a:t>
            </a:r>
          </a:p>
          <a:p>
            <a:r>
              <a:rPr lang="en-US"/>
              <a:t>Look</a:t>
            </a:r>
            <a:r>
              <a:rPr lang="en-US" baseline="0"/>
              <a:t> for Azure and then click on certification to products covered.</a:t>
            </a:r>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36</a:t>
            </a:fld>
            <a:endParaRPr lang="en-US"/>
          </a:p>
        </p:txBody>
      </p:sp>
    </p:spTree>
    <p:extLst>
      <p:ext uri="{BB962C8B-B14F-4D97-AF65-F5344CB8AC3E}">
        <p14:creationId xmlns:p14="http://schemas.microsoft.com/office/powerpoint/2010/main" val="2327429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37</a:t>
            </a:fld>
            <a:endParaRPr lang="en-US"/>
          </a:p>
        </p:txBody>
      </p:sp>
    </p:spTree>
    <p:extLst>
      <p:ext uri="{BB962C8B-B14F-4D97-AF65-F5344CB8AC3E}">
        <p14:creationId xmlns:p14="http://schemas.microsoft.com/office/powerpoint/2010/main" val="573564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38</a:t>
            </a:fld>
            <a:endParaRPr lang="en-US"/>
          </a:p>
        </p:txBody>
      </p:sp>
    </p:spTree>
    <p:extLst>
      <p:ext uri="{BB962C8B-B14F-4D97-AF65-F5344CB8AC3E}">
        <p14:creationId xmlns:p14="http://schemas.microsoft.com/office/powerpoint/2010/main" val="893501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sz="1200" u="sng">
                <a:cs typeface="Calibri" panose="020F0502020204030204" pitchFamily="34" charset="0"/>
              </a:rPr>
              <a:t>https://docs.microsoft.com/azure/cosmos-db/secure-access-to-data</a:t>
            </a:r>
            <a:endParaRPr lang="en-US" sz="1200">
              <a:cs typeface="Calibri" panose="020F0502020204030204"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39</a:t>
            </a:fld>
            <a:endParaRPr lang="en-US"/>
          </a:p>
        </p:txBody>
      </p:sp>
    </p:spTree>
    <p:extLst>
      <p:ext uri="{BB962C8B-B14F-4D97-AF65-F5344CB8AC3E}">
        <p14:creationId xmlns:p14="http://schemas.microsoft.com/office/powerpoint/2010/main" val="263776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sz="1200" u="sng">
                <a:cs typeface="Calibri" panose="020F0502020204030204" pitchFamily="34" charset="0"/>
              </a:rPr>
              <a:t>https://docs.microsoft.com/azure/cosmos-db/secure-access-to-data</a:t>
            </a:r>
            <a:endParaRPr lang="en-US" sz="1200">
              <a:cs typeface="Calibri" panose="020F0502020204030204"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40</a:t>
            </a:fld>
            <a:endParaRPr lang="en-US"/>
          </a:p>
        </p:txBody>
      </p:sp>
    </p:spTree>
    <p:extLst>
      <p:ext uri="{BB962C8B-B14F-4D97-AF65-F5344CB8AC3E}">
        <p14:creationId xmlns:p14="http://schemas.microsoft.com/office/powerpoint/2010/main" val="414738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41</a:t>
            </a:fld>
            <a:endParaRPr lang="en-US"/>
          </a:p>
        </p:txBody>
      </p:sp>
    </p:spTree>
    <p:extLst>
      <p:ext uri="{BB962C8B-B14F-4D97-AF65-F5344CB8AC3E}">
        <p14:creationId xmlns:p14="http://schemas.microsoft.com/office/powerpoint/2010/main" val="191391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http://azure.microsoft.com/en-us/documentation/articles/CosmosDB-manage-account/#keys</a:t>
            </a:r>
          </a:p>
          <a:p>
            <a:endParaRPr lang="en-US" dirty="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a:t>
            </a:fld>
            <a:endParaRPr lang="en-US" dirty="0"/>
          </a:p>
        </p:txBody>
      </p:sp>
    </p:spTree>
    <p:extLst>
      <p:ext uri="{BB962C8B-B14F-4D97-AF65-F5344CB8AC3E}">
        <p14:creationId xmlns:p14="http://schemas.microsoft.com/office/powerpoint/2010/main" val="256977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http://azure.microsoft.com/en-us/documentation/articles/CosmosDB-manage-account/#keys</a:t>
            </a:r>
          </a:p>
          <a:p>
            <a:endParaRPr lang="en-US" dirty="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4</a:t>
            </a:fld>
            <a:endParaRPr lang="en-US" dirty="0"/>
          </a:p>
        </p:txBody>
      </p:sp>
    </p:spTree>
    <p:extLst>
      <p:ext uri="{BB962C8B-B14F-4D97-AF65-F5344CB8AC3E}">
        <p14:creationId xmlns:p14="http://schemas.microsoft.com/office/powerpoint/2010/main" val="171058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https://docs.microsoft.com/azure/cosmos-db/database-security</a:t>
            </a:r>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14464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http://azure.microsoft.com/en-us/documentation/articles/CosmosDB-manage-account/#keys</a:t>
            </a:r>
          </a:p>
          <a:p>
            <a:endParaRPr lang="en-US"/>
          </a:p>
          <a:p>
            <a:endParaRPr lang="en-US"/>
          </a:p>
        </p:txBody>
      </p:sp>
      <p:sp>
        <p:nvSpPr>
          <p:cNvPr id="4" name="Slide Number Placeholder 3"/>
          <p:cNvSpPr>
            <a:spLocks noGrp="1"/>
          </p:cNvSpPr>
          <p:nvPr>
            <p:ph type="sldNum" sz="quarter" idx="10"/>
          </p:nvPr>
        </p:nvSpPr>
        <p:spPr/>
        <p:txBody>
          <a:bodyPr/>
          <a:lstStyle/>
          <a:p>
            <a:fld id="{2440A7F1-1D53-4645-8AB9-46355AEB7888}" type="slidenum">
              <a:rPr lang="en-US" smtClean="0"/>
              <a:t>6</a:t>
            </a:fld>
            <a:endParaRPr lang="en-US"/>
          </a:p>
        </p:txBody>
      </p:sp>
    </p:spTree>
    <p:extLst>
      <p:ext uri="{BB962C8B-B14F-4D97-AF65-F5344CB8AC3E}">
        <p14:creationId xmlns:p14="http://schemas.microsoft.com/office/powerpoint/2010/main" val="1351027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https://docs.microsoft.com/azure/cosmos-db/firewall-support</a:t>
            </a:r>
          </a:p>
        </p:txBody>
      </p:sp>
      <p:sp>
        <p:nvSpPr>
          <p:cNvPr id="4" name="Slide Number Placeholder 3"/>
          <p:cNvSpPr>
            <a:spLocks noGrp="1"/>
          </p:cNvSpPr>
          <p:nvPr>
            <p:ph type="sldNum" sz="quarter" idx="10"/>
          </p:nvPr>
        </p:nvSpPr>
        <p:spPr/>
        <p:txBody>
          <a:bodyPr/>
          <a:lstStyle/>
          <a:p>
            <a:fld id="{2440A7F1-1D53-4645-8AB9-46355AEB7888}" type="slidenum">
              <a:rPr lang="en-US" smtClean="0"/>
              <a:t>7</a:t>
            </a:fld>
            <a:endParaRPr lang="en-US"/>
          </a:p>
        </p:txBody>
      </p:sp>
    </p:spTree>
    <p:extLst>
      <p:ext uri="{BB962C8B-B14F-4D97-AF65-F5344CB8AC3E}">
        <p14:creationId xmlns:p14="http://schemas.microsoft.com/office/powerpoint/2010/main" val="41327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https://docs.microsoft.com/azure/cosmos-db/firewall-support</a:t>
            </a:r>
          </a:p>
        </p:txBody>
      </p:sp>
      <p:sp>
        <p:nvSpPr>
          <p:cNvPr id="4" name="Slide Number Placeholder 3"/>
          <p:cNvSpPr>
            <a:spLocks noGrp="1"/>
          </p:cNvSpPr>
          <p:nvPr>
            <p:ph type="sldNum" sz="quarter" idx="10"/>
          </p:nvPr>
        </p:nvSpPr>
        <p:spPr/>
        <p:txBody>
          <a:bodyPr/>
          <a:lstStyle/>
          <a:p>
            <a:fld id="{2440A7F1-1D53-4645-8AB9-46355AEB7888}" type="slidenum">
              <a:rPr lang="en-US" smtClean="0"/>
              <a:t>8</a:t>
            </a:fld>
            <a:endParaRPr lang="en-US"/>
          </a:p>
        </p:txBody>
      </p:sp>
    </p:spTree>
    <p:extLst>
      <p:ext uri="{BB962C8B-B14F-4D97-AF65-F5344CB8AC3E}">
        <p14:creationId xmlns:p14="http://schemas.microsoft.com/office/powerpoint/2010/main" val="3254871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https://docs.microsoft.com/azure/cosmos-db/firewall-support</a:t>
            </a:r>
          </a:p>
        </p:txBody>
      </p:sp>
      <p:sp>
        <p:nvSpPr>
          <p:cNvPr id="4" name="Slide Number Placeholder 3"/>
          <p:cNvSpPr>
            <a:spLocks noGrp="1"/>
          </p:cNvSpPr>
          <p:nvPr>
            <p:ph type="sldNum" sz="quarter" idx="10"/>
          </p:nvPr>
        </p:nvSpPr>
        <p:spPr/>
        <p:txBody>
          <a:bodyPr/>
          <a:lstStyle/>
          <a:p>
            <a:fld id="{2440A7F1-1D53-4645-8AB9-46355AEB7888}" type="slidenum">
              <a:rPr lang="en-US" smtClean="0"/>
              <a:t>9</a:t>
            </a:fld>
            <a:endParaRPr lang="en-US"/>
          </a:p>
        </p:txBody>
      </p:sp>
    </p:spTree>
    <p:extLst>
      <p:ext uri="{BB962C8B-B14F-4D97-AF65-F5344CB8AC3E}">
        <p14:creationId xmlns:p14="http://schemas.microsoft.com/office/powerpoint/2010/main" val="984741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9587243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16597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defRPr/>
            </a:pPr>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460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0554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708231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650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793104"/>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10227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6080783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11653523" cy="4003177"/>
          </a:xfrm>
        </p:spPr>
        <p:txBody>
          <a:bodyPr/>
          <a:lstStyle>
            <a:lvl1pPr marL="228722" indent="-228722">
              <a:spcBef>
                <a:spcPts val="1175"/>
              </a:spcBef>
              <a:defRPr sz="2549">
                <a:solidFill>
                  <a:schemeClr val="tx1"/>
                </a:solidFill>
                <a:latin typeface="+mn-lt"/>
              </a:defRPr>
            </a:lvl1pPr>
            <a:lvl2pPr marL="676829" indent="-228722">
              <a:spcBef>
                <a:spcPts val="1175"/>
              </a:spcBef>
              <a:buSzPct val="100000"/>
              <a:buFont typeface="Segoe UI" pitchFamily="34" charset="0"/>
              <a:buChar char="‐"/>
              <a:defRPr>
                <a:solidFill>
                  <a:schemeClr val="tx1"/>
                </a:solidFill>
              </a:defRPr>
            </a:lvl2pPr>
            <a:lvl3pPr marL="1124936" indent="-228722">
              <a:spcBef>
                <a:spcPts val="1175"/>
              </a:spcBef>
              <a:buFont typeface="Wingdings" pitchFamily="2" charset="2"/>
              <a:buChar char="§"/>
              <a:defRPr>
                <a:solidFill>
                  <a:schemeClr val="tx1"/>
                </a:solidFill>
              </a:defRPr>
            </a:lvl3pPr>
            <a:lvl4pPr marL="1568375" indent="-336080">
              <a:spcBef>
                <a:spcPts val="1175"/>
              </a:spcBef>
              <a:buFont typeface="+mj-lt"/>
              <a:buAutoNum type="arabicPeriod"/>
              <a:defRPr>
                <a:solidFill>
                  <a:schemeClr val="tx1"/>
                </a:solidFill>
              </a:defRPr>
            </a:lvl4pPr>
            <a:lvl5pPr marL="1907567" indent="-336080">
              <a:spcBef>
                <a:spcPts val="1175"/>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6415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Tree>
    <p:extLst>
      <p:ext uri="{BB962C8B-B14F-4D97-AF65-F5344CB8AC3E}">
        <p14:creationId xmlns:p14="http://schemas.microsoft.com/office/powerpoint/2010/main" val="15363015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1" y="1350546"/>
            <a:ext cx="4358791" cy="518904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4"/>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39379142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2" y="1350547"/>
            <a:ext cx="6918212" cy="5189047"/>
          </a:xfrm>
          <a:solidFill>
            <a:schemeClr val="bg2"/>
          </a:solidFill>
        </p:spPr>
        <p:txBody>
          <a:bodyPr wrap="square">
            <a:normAutofit/>
          </a:bodyPr>
          <a:lstStyle>
            <a:lvl1pPr marL="0" indent="0" defTabSz="36569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2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2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2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1" y="1350546"/>
            <a:ext cx="4358791" cy="518904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7655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5/26/2020</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459383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6"/>
            <a:ext cx="6274974" cy="497919"/>
          </a:xfrm>
        </p:spPr>
        <p:txBody>
          <a:bodyPr lIns="182880" rIns="182880"/>
          <a:lstStyle>
            <a:lvl1pPr marL="0" indent="0">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2848311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4"/>
          <p:cNvSpPr>
            <a:spLocks noGrp="1"/>
          </p:cNvSpPr>
          <p:nvPr>
            <p:ph type="body" sz="quarter" idx="11"/>
          </p:nvPr>
        </p:nvSpPr>
        <p:spPr>
          <a:xfrm>
            <a:off x="269242" y="348574"/>
            <a:ext cx="6274973"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2"/>
            <a:ext cx="3137515" cy="2689656"/>
          </a:xfrm>
        </p:spPr>
        <p:txBody>
          <a:bodyPr/>
          <a:lstStyle>
            <a:lvl1pPr marL="0" indent="0">
              <a:lnSpc>
                <a:spcPct val="100000"/>
              </a:lnSpc>
              <a:spcBef>
                <a:spcPts val="0"/>
              </a:spcBef>
              <a:spcAft>
                <a:spcPts val="2941"/>
              </a:spcAft>
              <a:buNone/>
              <a:defRPr sz="1765">
                <a:latin typeface="+mn-lt"/>
              </a:defRPr>
            </a:lvl1pPr>
            <a:lvl2pPr marL="3111" indent="0">
              <a:lnSpc>
                <a:spcPts val="1420"/>
              </a:lnSpc>
              <a:spcBef>
                <a:spcPts val="0"/>
              </a:spcBef>
              <a:spcAft>
                <a:spcPts val="1175"/>
              </a:spcAft>
              <a:buNone/>
              <a:defRPr sz="1273"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246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1" y="737789"/>
            <a:ext cx="11384284" cy="5201535"/>
          </a:xfrm>
        </p:spPr>
        <p:txBody>
          <a:bodyPr/>
          <a:lstStyle>
            <a:lvl1pPr>
              <a:defRPr>
                <a:solidFill>
                  <a:schemeClr val="accent2"/>
                </a:solidFill>
              </a:defRPr>
            </a:lvl1pPr>
          </a:lstStyle>
          <a:p>
            <a:r>
              <a:rPr lang="en-US"/>
              <a:t>Click to edit Master title style</a:t>
            </a:r>
          </a:p>
        </p:txBody>
      </p:sp>
      <p:sp>
        <p:nvSpPr>
          <p:cNvPr id="3" name="Footer Placeholder 2"/>
          <p:cNvSpPr>
            <a:spLocks noGrp="1"/>
          </p:cNvSpPr>
          <p:nvPr>
            <p:ph type="ftr" sz="quarter" idx="11"/>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22489118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4"/>
            <a:ext cx="8067798"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414327960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80" indent="0">
              <a:buNone/>
              <a:defRPr/>
            </a:lvl2pPr>
            <a:lvl3pPr marL="560134" indent="0">
              <a:buNone/>
              <a:defRPr/>
            </a:lvl3pPr>
            <a:lvl4pPr marL="784187" indent="0">
              <a:buNone/>
              <a:defRPr/>
            </a:lvl4pPr>
            <a:lvl5pPr marL="1008241" indent="0">
              <a:buNone/>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6700041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1743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5"/>
            <a:ext cx="8082585" cy="663892"/>
          </a:xfrm>
        </p:spPr>
        <p:txBody>
          <a:bodyPr lIns="146304" tIns="91440" rIns="146304" bIns="91440"/>
          <a:lstStyle>
            <a:lvl1pPr marL="0" indent="0">
              <a:lnSpc>
                <a:spcPct val="90000"/>
              </a:lnSpc>
              <a:buFontTx/>
              <a:buNone/>
              <a:defRPr sz="4704">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10" name="Text Placeholder 4"/>
          <p:cNvSpPr>
            <a:spLocks noGrp="1"/>
          </p:cNvSpPr>
          <p:nvPr>
            <p:ph type="body" sz="quarter" idx="10"/>
          </p:nvPr>
        </p:nvSpPr>
        <p:spPr>
          <a:xfrm>
            <a:off x="269418"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08926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6"/>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Pro"/>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pPr fontAlgn="base">
              <a:spcBef>
                <a:spcPct val="0"/>
              </a:spcBef>
              <a:spcAft>
                <a:spcPct val="0"/>
              </a:spcAft>
            </a:pPr>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13505" fontAlgn="base">
              <a:spcBef>
                <a:spcPct val="0"/>
              </a:spcBef>
              <a:spcAft>
                <a:spcPct val="0"/>
              </a:spcAft>
            </a:pPr>
            <a:fld id="{27258FFF-F925-446B-8502-81C933981705}" type="slidenum">
              <a:rPr smtClean="0"/>
              <a:pPr defTabSz="913505" fontAlgn="base">
                <a:spcBef>
                  <a:spcPct val="0"/>
                </a:spcBef>
                <a:spcAft>
                  <a:spcPct val="0"/>
                </a:spcAft>
              </a:pPr>
              <a:t>‹#›</a:t>
            </a:fld>
            <a:endParaRPr dirty="0"/>
          </a:p>
        </p:txBody>
      </p:sp>
    </p:spTree>
    <p:extLst>
      <p:ext uri="{BB962C8B-B14F-4D97-AF65-F5344CB8AC3E}">
        <p14:creationId xmlns:p14="http://schemas.microsoft.com/office/powerpoint/2010/main" val="32340287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Tree>
    <p:extLst>
      <p:ext uri="{BB962C8B-B14F-4D97-AF65-F5344CB8AC3E}">
        <p14:creationId xmlns:p14="http://schemas.microsoft.com/office/powerpoint/2010/main" val="1515639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154061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7141568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315191983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pPr fontAlgn="base">
              <a:spcBef>
                <a:spcPct val="0"/>
              </a:spcBef>
              <a:spcAft>
                <a:spcPct val="0"/>
              </a:spcAft>
            </a:pPr>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pPr defTabSz="913505" fontAlgn="base">
              <a:spcBef>
                <a:spcPct val="0"/>
              </a:spcBef>
              <a:spcAft>
                <a:spcPct val="0"/>
              </a:spcAft>
            </a:pPr>
            <a:fld id="{27258FFF-F925-446B-8502-81C933981705}" type="slidenum">
              <a:rPr smtClean="0">
                <a:solidFill>
                  <a:srgbClr val="000000"/>
                </a:solidFill>
              </a:rPr>
              <a:pPr defTabSz="913505" fontAlgn="base">
                <a:spcBef>
                  <a:spcPct val="0"/>
                </a:spcBef>
                <a:spcAft>
                  <a:spcPct val="0"/>
                </a:spcAft>
              </a:pPr>
              <a:t>‹#›</a:t>
            </a:fld>
            <a:endParaRPr dirty="0">
              <a:solidFill>
                <a:srgbClr val="000000"/>
              </a:solidFill>
            </a:endParaRPr>
          </a:p>
        </p:txBody>
      </p:sp>
    </p:spTree>
    <p:extLst>
      <p:ext uri="{BB962C8B-B14F-4D97-AF65-F5344CB8AC3E}">
        <p14:creationId xmlns:p14="http://schemas.microsoft.com/office/powerpoint/2010/main" val="1235817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409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9E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3" name="Rectangle 12"/>
          <p:cNvSpPr/>
          <p:nvPr userDrawn="1"/>
        </p:nvSpPr>
        <p:spPr bwMode="white">
          <a:xfrm>
            <a:off x="624"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4"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Tree>
    <p:extLst>
      <p:ext uri="{BB962C8B-B14F-4D97-AF65-F5344CB8AC3E}">
        <p14:creationId xmlns:p14="http://schemas.microsoft.com/office/powerpoint/2010/main" val="17879533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4"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Tree>
    <p:extLst>
      <p:ext uri="{BB962C8B-B14F-4D97-AF65-F5344CB8AC3E}">
        <p14:creationId xmlns:p14="http://schemas.microsoft.com/office/powerpoint/2010/main" val="23105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5869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870672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72944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919376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201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9450560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3540901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303418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302099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939603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727946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47440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755683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548228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762794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131181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69596570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18874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25817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5773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5337820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646530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604994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9250227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115256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7968493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308682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186501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68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24412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826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7146850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734188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87935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2985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0100408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68871086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363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124702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880041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853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26994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22660689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1969012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313122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p>
        </p:txBody>
      </p:sp>
      <p:sp>
        <p:nvSpPr>
          <p:cNvPr id="3" name="Footer Placeholder 2"/>
          <p:cNvSpPr>
            <a:spLocks noGrp="1"/>
          </p:cNvSpPr>
          <p:nvPr>
            <p:ph type="ftr" sz="quarter" idx="11"/>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58406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605600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98518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5527549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166332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722291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6740772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4394988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2389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67959893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8765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900"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79261" tIns="143408" rIns="179261" bIns="143408">
            <a:noAutofit/>
          </a:bodyPr>
          <a:lstStyle>
            <a:lvl1pPr marL="0" indent="0">
              <a:spcBef>
                <a:spcPts val="0"/>
              </a:spcBef>
              <a:buNone/>
              <a:defRPr sz="35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448212" y="6437243"/>
            <a:ext cx="3859607" cy="134483"/>
          </a:xfrm>
          <a:prstGeom prst="rect">
            <a:avLst/>
          </a:prstGeom>
        </p:spPr>
        <p:txBody>
          <a:bodyPr/>
          <a:lstStyle/>
          <a:p>
            <a:r>
              <a:rPr lang="en-US" dirty="0"/>
              <a:t>Microsoft Confidential</a:t>
            </a:r>
          </a:p>
        </p:txBody>
      </p:sp>
      <p:sp>
        <p:nvSpPr>
          <p:cNvPr id="12" name="Footer Placeholder 8"/>
          <p:cNvSpPr txBox="1">
            <a:spLocks/>
          </p:cNvSpPr>
          <p:nvPr userDrawn="1"/>
        </p:nvSpPr>
        <p:spPr>
          <a:xfrm>
            <a:off x="8167889" y="6642007"/>
            <a:ext cx="3937000" cy="137160"/>
          </a:xfrm>
          <a:prstGeom prst="rect">
            <a:avLst/>
          </a:prstGeom>
        </p:spPr>
        <p:txBody>
          <a:bodyPr vert="horz" lIns="0" tIns="0" rIns="9144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dirty="0">
                <a:solidFill>
                  <a:schemeClr val="tx1"/>
                </a:solidFill>
              </a:rPr>
              <a:t>Confidential under NDA</a:t>
            </a:r>
          </a:p>
        </p:txBody>
      </p:sp>
    </p:spTree>
    <p:extLst>
      <p:ext uri="{BB962C8B-B14F-4D97-AF65-F5344CB8AC3E}">
        <p14:creationId xmlns:p14="http://schemas.microsoft.com/office/powerpoint/2010/main" val="7137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3">
          <p15:clr>
            <a:srgbClr val="C35EA4"/>
          </p15:clr>
        </p15:guide>
        <p15:guide id="2" pos="7546">
          <p15:clr>
            <a:srgbClr val="C35EA4"/>
          </p15:clr>
        </p15:guide>
        <p15:guide id="3" orient="horz" pos="283">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3131629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00191566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5334643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24300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283934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3349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4161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31174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394095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27251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19772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339265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5972910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491865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67237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63669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630321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163019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3724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229065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737054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323124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00046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343756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60001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79818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416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881395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88003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Tree>
    <p:extLst>
      <p:ext uri="{BB962C8B-B14F-4D97-AF65-F5344CB8AC3E}">
        <p14:creationId xmlns:p14="http://schemas.microsoft.com/office/powerpoint/2010/main" val="14551292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p:txBody>
      </p:sp>
      <p:sp>
        <p:nvSpPr>
          <p:cNvPr id="7" name="Picture Placeholder 6"/>
          <p:cNvSpPr>
            <a:spLocks noGrp="1"/>
          </p:cNvSpPr>
          <p:nvPr>
            <p:ph type="pic" sz="quarter" idx="12" hasCustomPrompt="1"/>
          </p:nvPr>
        </p:nvSpPr>
        <p:spPr>
          <a:xfrm>
            <a:off x="269877" y="1350964"/>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5199335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6200">
            <a:solidFill>
              <a:srgbClr val="0072C6"/>
            </a:solidFill>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4106671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2"/>
            <a:ext cx="11655840" cy="899665"/>
          </a:xfrm>
        </p:spPr>
        <p:txBody>
          <a:bodyPr/>
          <a:lstStyle>
            <a:lvl1pPr>
              <a:defRPr sz="4400"/>
            </a:lvl1pPr>
          </a:lstStyle>
          <a:p>
            <a:r>
              <a:rPr lang="en-US"/>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55151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07747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7879159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4400"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4"/>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722644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2" y="1350547"/>
            <a:ext cx="6918212" cy="5040206"/>
          </a:xfrm>
          <a:solidFill>
            <a:schemeClr val="bg2"/>
          </a:solidFill>
          <a:ln w="152400">
            <a:solidFill>
              <a:schemeClr val="tx1"/>
            </a:solidFill>
          </a:ln>
        </p:spPr>
        <p:txBody>
          <a:bodyPr wrap="square">
            <a:normAutofit/>
          </a:bodyPr>
          <a:lstStyle>
            <a:lvl1pPr marL="0" indent="0" defTabSz="36569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2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2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2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1" y="1350547"/>
            <a:ext cx="4358791" cy="504020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3124836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587071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914117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41815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5/26/2020</a:t>
            </a:fld>
            <a:endParaRPr lang="en-US" sz="1400" dirty="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fontAlgn="base">
              <a:spcBef>
                <a:spcPct val="0"/>
              </a:spcBef>
              <a:spcAft>
                <a:spcPct val="0"/>
              </a:spcAft>
            </a:pPr>
            <a:endParaRPr sz="1400" dirty="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fontAlgn="base">
              <a:spcBef>
                <a:spcPct val="0"/>
              </a:spcBef>
              <a:spcAft>
                <a:spcPct val="0"/>
              </a:spcAft>
            </a:pPr>
            <a:fld id="{F920C200-3845-4249-9FA3-EA0449FF460B}" type="slidenum">
              <a:rPr sz="1400">
                <a:solidFill>
                  <a:srgbClr val="FFFFFF"/>
                </a:solidFill>
              </a:rPr>
              <a:pPr defTabSz="685915" fontAlgn="base">
                <a:spcBef>
                  <a:spcPct val="0"/>
                </a:spcBef>
                <a:spcAft>
                  <a:spcPct val="0"/>
                </a:spcAft>
              </a:pPr>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70163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9"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65279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96645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793795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5460983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867921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96206782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794428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9203139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39841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400317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282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43893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5879"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68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36575280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7159431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theme" Target="../theme/theme4.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55231674"/>
      </p:ext>
    </p:extLst>
  </p:cSld>
  <p:clrMap bg1="lt1" tx1="dk1" bg2="lt2" tx2="dk2" accent1="accent1" accent2="accent2" accent3="accent3" accent4="accent4" accent5="accent5" accent6="accent6" hlink="hlink" folHlink="folHlink"/>
  <p:sldLayoutIdLst>
    <p:sldLayoutId id="2147484081" r:id="rId1"/>
    <p:sldLayoutId id="2147484125" r:id="rId2"/>
    <p:sldLayoutId id="2147484126" r:id="rId3"/>
    <p:sldLayoutId id="2147484127" r:id="rId4"/>
    <p:sldLayoutId id="2147484128" r:id="rId5"/>
    <p:sldLayoutId id="2147484085" r:id="rId6"/>
    <p:sldLayoutId id="2147484086" r:id="rId7"/>
    <p:sldLayoutId id="2147484094" r:id="rId8"/>
    <p:sldLayoutId id="2147484095" r:id="rId9"/>
    <p:sldLayoutId id="2147484092" r:id="rId10"/>
    <p:sldLayoutId id="2147484116" r:id="rId11"/>
    <p:sldLayoutId id="2147484117" r:id="rId12"/>
    <p:sldLayoutId id="2147484118" r:id="rId13"/>
    <p:sldLayoutId id="2147484082" r:id="rId14"/>
    <p:sldLayoutId id="2147484083" r:id="rId15"/>
    <p:sldLayoutId id="2147484084" r:id="rId16"/>
    <p:sldLayoutId id="2147484087" r:id="rId17"/>
    <p:sldLayoutId id="2147484088" r:id="rId18"/>
    <p:sldLayoutId id="2147484089" r:id="rId19"/>
    <p:sldLayoutId id="2147484090" r:id="rId20"/>
    <p:sldLayoutId id="2147484091" r:id="rId21"/>
    <p:sldLayoutId id="2147484093" r:id="rId22"/>
    <p:sldLayoutId id="2147484105" r:id="rId23"/>
    <p:sldLayoutId id="2147484129" r:id="rId24"/>
    <p:sldLayoutId id="2147484108" r:id="rId25"/>
    <p:sldLayoutId id="2147484109" r:id="rId26"/>
    <p:sldLayoutId id="2147484111" r:id="rId27"/>
    <p:sldLayoutId id="2147484113" r:id="rId28"/>
    <p:sldLayoutId id="2147484115" r:id="rId29"/>
    <p:sldLayoutId id="2147484119" r:id="rId30"/>
    <p:sldLayoutId id="2147483674" r:id="rId31"/>
    <p:sldLayoutId id="2147483675" r:id="rId32"/>
    <p:sldLayoutId id="2147483677" r:id="rId33"/>
    <p:sldLayoutId id="2147483679" r:id="rId34"/>
    <p:sldLayoutId id="2147484078" r:id="rId35"/>
    <p:sldLayoutId id="21474840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90" r:id="rId46"/>
    <p:sldLayoutId id="2147483691" r:id="rId47"/>
    <p:sldLayoutId id="2147484124" r:id="rId48"/>
    <p:sldLayoutId id="214748428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486282"/>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192"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192"/>
            <a:fld id="{27258FFF-F925-446B-8502-81C933981705}" type="slidenum">
              <a:rPr>
                <a:solidFill>
                  <a:srgbClr val="505050"/>
                </a:solidFill>
              </a:rPr>
              <a:pPr defTabSz="914192"/>
              <a:t>‹#›</a:t>
            </a:fld>
            <a:endParaRPr dirty="0">
              <a:solidFill>
                <a:srgbClr val="505050"/>
              </a:solidFill>
            </a:endParaRPr>
          </a:p>
        </p:txBody>
      </p:sp>
    </p:spTree>
    <p:extLst>
      <p:ext uri="{BB962C8B-B14F-4D97-AF65-F5344CB8AC3E}">
        <p14:creationId xmlns:p14="http://schemas.microsoft.com/office/powerpoint/2010/main" val="1123666963"/>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6" r:id="rId29"/>
    <p:sldLayoutId id="2147484227" r:id="rId30"/>
    <p:sldLayoutId id="2147484229" r:id="rId31"/>
    <p:sldLayoutId id="2147484230" r:id="rId32"/>
    <p:sldLayoutId id="2147484231" r:id="rId33"/>
    <p:sldLayoutId id="2147484232" r:id="rId34"/>
    <p:sldLayoutId id="2147484233" r:id="rId35"/>
    <p:sldLayoutId id="2147484234" r:id="rId36"/>
    <p:sldLayoutId id="2147484235" r:id="rId37"/>
    <p:sldLayoutId id="2147484236" r:id="rId38"/>
    <p:sldLayoutId id="2147484237" r:id="rId39"/>
    <p:sldLayoutId id="2147484238" r:id="rId40"/>
    <p:sldLayoutId id="2147484239" r:id="rId41"/>
    <p:sldLayoutId id="2147484240" r:id="rId42"/>
    <p:sldLayoutId id="2147484241" r:id="rId43"/>
    <p:sldLayoutId id="2147484243" r:id="rId44"/>
    <p:sldLayoutId id="2147484244" r:id="rId45"/>
    <p:sldLayoutId id="2147484247" r:id="rId46"/>
    <p:sldLayoutId id="2147484248" r:id="rId47"/>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1602381"/>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21.emf"/></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role-based-access-built-in-roles/" TargetMode="External"/><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azure.microsoft.com/documentation/articles/documentdb-manage-account/" TargetMode="External"/><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28.emf"/><Relationship Id="rId4" Type="http://schemas.openxmlformats.org/officeDocument/2006/relationships/hyperlink" Target="https://portal.azur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hyperlink" Target="https://docs.microsoft.com/azure/cosmos-db/database-securit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hyperlink" Target="https://channel9.msdn.com/Shows/On-NET/Using-resource-tokens-with-Azure-Cosmos-DB" TargetMode="Externa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azure/role-based-access-control/resource-provider-operations#microsoftdocumentdb" TargetMode="Externa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cosmos-db/consistency-levels" TargetMode="External"/><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en-us/azure/cosmos-db/how-to-setup-cmk" TargetMode="External"/><Relationship Id="rId3" Type="http://schemas.openxmlformats.org/officeDocument/2006/relationships/image" Target="../media/image49.png"/><Relationship Id="rId7" Type="http://schemas.openxmlformats.org/officeDocument/2006/relationships/image" Target="../media/image57.svg"/><Relationship Id="rId2" Type="http://schemas.openxmlformats.org/officeDocument/2006/relationships/image" Target="../media/image59.png"/><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4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msdn.microsoft.com/en-us/library/azure/dn781481.aspx" TargetMode="External"/><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hyperlink" Target="http://msdn.microsoft.com/en-us/library/azure/dn782246.aspx" TargetMode="External"/><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hyperlink" Target="https://cloud-platform-assets.azurewebsites.net/datacen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45.xml"/><Relationship Id="rId5" Type="http://schemas.openxmlformats.org/officeDocument/2006/relationships/hyperlink" Target="https://docs.microsoft.com/en-us/azure/cosmos-db/how-to-setup-cmk" TargetMode="External"/><Relationship Id="rId4" Type="http://schemas.openxmlformats.org/officeDocument/2006/relationships/hyperlink" Target="https://docs.microsoft.com/en-us/azure/cosmos-db/how-to-restrict-user-dat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1171705"/>
            <a:ext cx="8964185" cy="1793090"/>
          </a:xfrm>
        </p:spPr>
        <p:txBody>
          <a:bodyPr/>
          <a:lstStyle/>
          <a:p>
            <a:r>
              <a:rPr lang="en-US" dirty="0"/>
              <a:t>Azure Cosmos DB</a:t>
            </a:r>
          </a:p>
        </p:txBody>
      </p:sp>
      <p:sp>
        <p:nvSpPr>
          <p:cNvPr id="5" name="Text Placeholder 4"/>
          <p:cNvSpPr>
            <a:spLocks noGrp="1"/>
          </p:cNvSpPr>
          <p:nvPr>
            <p:ph type="body" sz="quarter" idx="12"/>
          </p:nvPr>
        </p:nvSpPr>
        <p:spPr>
          <a:xfrm>
            <a:off x="269303" y="3214239"/>
            <a:ext cx="5231638" cy="1175115"/>
          </a:xfrm>
        </p:spPr>
        <p:txBody>
          <a:bodyPr vert="horz" wrap="square" lIns="179261" tIns="143408" rIns="179261" bIns="143408" rtlCol="0" anchor="t">
            <a:noAutofit/>
          </a:bodyPr>
          <a:lstStyle/>
          <a:p>
            <a:pPr>
              <a:lnSpc>
                <a:spcPct val="150000"/>
              </a:lnSpc>
            </a:pPr>
            <a:r>
              <a:rPr lang="en-US" sz="3200" dirty="0"/>
              <a:t>Security Overview</a:t>
            </a:r>
            <a:endParaRPr lang="en-US" dirty="0"/>
          </a:p>
          <a:p>
            <a:pPr>
              <a:lnSpc>
                <a:spcPct val="150000"/>
              </a:lnSpc>
            </a:pPr>
            <a:r>
              <a:rPr lang="en-US" sz="1600" dirty="0"/>
              <a:t>April 2</a:t>
            </a:r>
            <a:r>
              <a:rPr lang="en-US" sz="1600" baseline="30000" dirty="0"/>
              <a:t>nd</a:t>
            </a:r>
            <a:r>
              <a:rPr lang="en-US" sz="1600" dirty="0"/>
              <a:t>, 2020</a:t>
            </a:r>
            <a:endParaRPr lang="en-US" dirty="0">
              <a:cs typeface="Segoe UI Light"/>
            </a:endParaRPr>
          </a:p>
        </p:txBody>
      </p:sp>
      <p:pic>
        <p:nvPicPr>
          <p:cNvPr id="208" name="Picture 20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55227" y="6268070"/>
            <a:ext cx="1606863" cy="352152"/>
          </a:xfrm>
          <a:prstGeom prst="rect">
            <a:avLst/>
          </a:prstGeom>
        </p:spPr>
      </p:pic>
      <p:pic>
        <p:nvPicPr>
          <p:cNvPr id="207" name="Picture 206"/>
          <p:cNvPicPr>
            <a:picLocks noChangeAspect="1"/>
          </p:cNvPicPr>
          <p:nvPr/>
        </p:nvPicPr>
        <p:blipFill>
          <a:blip r:embed="rId4"/>
          <a:stretch>
            <a:fillRect/>
          </a:stretch>
        </p:blipFill>
        <p:spPr>
          <a:xfrm>
            <a:off x="6207618" y="2864650"/>
            <a:ext cx="6859438" cy="4576920"/>
          </a:xfrm>
          <a:prstGeom prst="rect">
            <a:avLst/>
          </a:prstGeom>
        </p:spPr>
      </p:pic>
    </p:spTree>
    <p:extLst>
      <p:ext uri="{BB962C8B-B14F-4D97-AF65-F5344CB8AC3E}">
        <p14:creationId xmlns:p14="http://schemas.microsoft.com/office/powerpoint/2010/main" val="128151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AB4B9-11DD-4F56-A9A1-C098F8A29CAA}"/>
              </a:ext>
            </a:extLst>
          </p:cNvPr>
          <p:cNvSpPr txBox="1"/>
          <p:nvPr/>
        </p:nvSpPr>
        <p:spPr>
          <a:xfrm>
            <a:off x="390525" y="304800"/>
            <a:ext cx="8639175" cy="6832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800" dirty="0">
                <a:solidFill>
                  <a:srgbClr val="0072C6"/>
                </a:solidFill>
                <a:latin typeface="Segoe UI Light"/>
              </a:rPr>
              <a:t>Network Security: Private </a:t>
            </a:r>
            <a:r>
              <a:rPr lang="en-US" sz="2800" dirty="0">
                <a:solidFill>
                  <a:srgbClr val="0072C6"/>
                </a:solidFill>
                <a:latin typeface="Segoe UI Light"/>
                <a:cs typeface="Segoe UI Light"/>
              </a:rPr>
              <a:t>Link / Private IP</a:t>
            </a:r>
            <a:endParaRPr lang="en-US" sz="2800" dirty="0">
              <a:latin typeface="Segoe UI Light"/>
              <a:cs typeface="Segoe UI Light"/>
            </a:endParaRPr>
          </a:p>
        </p:txBody>
      </p:sp>
      <p:pic>
        <p:nvPicPr>
          <p:cNvPr id="3" name="Picture 3" descr="A picture containing table, clock&#10;&#10;Description generated with very high confidence">
            <a:extLst>
              <a:ext uri="{FF2B5EF4-FFF2-40B4-BE49-F238E27FC236}">
                <a16:creationId xmlns:a16="http://schemas.microsoft.com/office/drawing/2014/main" id="{9DC608CF-1FEC-444A-9AA4-50CF92777FF7}"/>
              </a:ext>
            </a:extLst>
          </p:cNvPr>
          <p:cNvPicPr>
            <a:picLocks noChangeAspect="1"/>
          </p:cNvPicPr>
          <p:nvPr/>
        </p:nvPicPr>
        <p:blipFill>
          <a:blip r:embed="rId2"/>
          <a:stretch>
            <a:fillRect/>
          </a:stretch>
        </p:blipFill>
        <p:spPr>
          <a:xfrm>
            <a:off x="1381125" y="1071749"/>
            <a:ext cx="9715500" cy="5466977"/>
          </a:xfrm>
          <a:prstGeom prst="rect">
            <a:avLst/>
          </a:prstGeom>
        </p:spPr>
      </p:pic>
    </p:spTree>
    <p:extLst>
      <p:ext uri="{BB962C8B-B14F-4D97-AF65-F5344CB8AC3E}">
        <p14:creationId xmlns:p14="http://schemas.microsoft.com/office/powerpoint/2010/main" val="1328114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05635-4BB0-4BB3-AE98-2E721848C08D}"/>
              </a:ext>
            </a:extLst>
          </p:cNvPr>
          <p:cNvSpPr txBox="1"/>
          <p:nvPr/>
        </p:nvSpPr>
        <p:spPr>
          <a:xfrm>
            <a:off x="468086" y="304800"/>
            <a:ext cx="1115785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solidFill>
                  <a:srgbClr val="0072C6"/>
                </a:solidFill>
                <a:latin typeface="Segoe UI Light"/>
              </a:rPr>
              <a:t>Web Security: CORS</a:t>
            </a:r>
            <a:endParaRPr lang="en-US" sz="2400">
              <a:cs typeface="Segoe UI"/>
            </a:endParaRPr>
          </a:p>
        </p:txBody>
      </p:sp>
      <p:sp>
        <p:nvSpPr>
          <p:cNvPr id="6" name="TextBox 5">
            <a:extLst>
              <a:ext uri="{FF2B5EF4-FFF2-40B4-BE49-F238E27FC236}">
                <a16:creationId xmlns:a16="http://schemas.microsoft.com/office/drawing/2014/main" id="{68742289-4A41-4A55-BD72-E27DF4867FC2}"/>
              </a:ext>
            </a:extLst>
          </p:cNvPr>
          <p:cNvSpPr txBox="1"/>
          <p:nvPr/>
        </p:nvSpPr>
        <p:spPr>
          <a:xfrm>
            <a:off x="468086" y="751114"/>
            <a:ext cx="11157857" cy="4893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400">
                <a:solidFill>
                  <a:srgbClr val="0072C6"/>
                </a:solidFill>
                <a:latin typeface="Segoe UI Light"/>
              </a:rPr>
              <a:t>CORS support allows web applications to directly call to Cosmos DB.  Without CORS the browser will block the call.</a:t>
            </a:r>
            <a:endParaRPr lang="en-US" sz="1400">
              <a:latin typeface="Segoe UI Light"/>
              <a:cs typeface="Segoe UI"/>
            </a:endParaRPr>
          </a:p>
        </p:txBody>
      </p:sp>
      <p:pic>
        <p:nvPicPr>
          <p:cNvPr id="2" name="Picture 1">
            <a:extLst>
              <a:ext uri="{FF2B5EF4-FFF2-40B4-BE49-F238E27FC236}">
                <a16:creationId xmlns:a16="http://schemas.microsoft.com/office/drawing/2014/main" id="{A0D2F1BF-0030-4701-8D22-4FC7E4F0133A}"/>
              </a:ext>
            </a:extLst>
          </p:cNvPr>
          <p:cNvPicPr>
            <a:picLocks noChangeAspect="1"/>
          </p:cNvPicPr>
          <p:nvPr/>
        </p:nvPicPr>
        <p:blipFill>
          <a:blip r:embed="rId2"/>
          <a:stretch>
            <a:fillRect/>
          </a:stretch>
        </p:blipFill>
        <p:spPr>
          <a:xfrm>
            <a:off x="533400" y="1545280"/>
            <a:ext cx="10662139" cy="4492331"/>
          </a:xfrm>
          <a:prstGeom prst="rect">
            <a:avLst/>
          </a:prstGeom>
        </p:spPr>
      </p:pic>
    </p:spTree>
    <p:extLst>
      <p:ext uri="{BB962C8B-B14F-4D97-AF65-F5344CB8AC3E}">
        <p14:creationId xmlns:p14="http://schemas.microsoft.com/office/powerpoint/2010/main" val="42137987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500740-5077-47A5-8D54-C412C036FA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600">
                <a:solidFill>
                  <a:srgbClr val="0072C6"/>
                </a:solidFill>
              </a:rPr>
              <a:t>Authorization</a:t>
            </a:r>
          </a:p>
        </p:txBody>
      </p:sp>
      <p:pic>
        <p:nvPicPr>
          <p:cNvPr id="3" name="Picture 2">
            <a:extLst>
              <a:ext uri="{FF2B5EF4-FFF2-40B4-BE49-F238E27FC236}">
                <a16:creationId xmlns:a16="http://schemas.microsoft.com/office/drawing/2014/main" id="{C9B39556-442C-4B5B-AB67-076631F6FFEE}"/>
              </a:ext>
            </a:extLst>
          </p:cNvPr>
          <p:cNvPicPr>
            <a:picLocks noChangeAspect="1"/>
          </p:cNvPicPr>
          <p:nvPr/>
        </p:nvPicPr>
        <p:blipFill>
          <a:blip r:embed="rId2"/>
          <a:stretch>
            <a:fillRect/>
          </a:stretch>
        </p:blipFill>
        <p:spPr>
          <a:xfrm rot="16200000">
            <a:off x="313133" y="4406426"/>
            <a:ext cx="2132157" cy="1480664"/>
          </a:xfrm>
          <a:prstGeom prst="rect">
            <a:avLst/>
          </a:prstGeom>
        </p:spPr>
      </p:pic>
      <p:sp>
        <p:nvSpPr>
          <p:cNvPr id="4" name="Content Placeholder 1">
            <a:extLst>
              <a:ext uri="{FF2B5EF4-FFF2-40B4-BE49-F238E27FC236}">
                <a16:creationId xmlns:a16="http://schemas.microsoft.com/office/drawing/2014/main" id="{35BC9465-FE74-4BDF-903F-B46F5D431B5C}"/>
              </a:ext>
            </a:extLst>
          </p:cNvPr>
          <p:cNvSpPr txBox="1">
            <a:spLocks/>
          </p:cNvSpPr>
          <p:nvPr/>
        </p:nvSpPr>
        <p:spPr>
          <a:xfrm>
            <a:off x="3035387" y="1210321"/>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a:cs typeface="Segoe UI" panose="020B0502040204020203" pitchFamily="34" charset="0"/>
              </a:rPr>
              <a:t>Azure Active Directory Integration at the Cosmos DB Account Level.  This include operations and controls around firewalls, logging, and key access.</a:t>
            </a:r>
          </a:p>
        </p:txBody>
      </p:sp>
      <p:pic>
        <p:nvPicPr>
          <p:cNvPr id="1026" name="Picture 2" descr="Image result for azure active directory logo">
            <a:extLst>
              <a:ext uri="{FF2B5EF4-FFF2-40B4-BE49-F238E27FC236}">
                <a16:creationId xmlns:a16="http://schemas.microsoft.com/office/drawing/2014/main" id="{06712BBF-48B1-4317-B133-B6DBFD4A8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43" y="1275588"/>
            <a:ext cx="1582968" cy="159615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91B36C41-BB7E-474F-A9CB-7F9E640C49DA}"/>
              </a:ext>
            </a:extLst>
          </p:cNvPr>
          <p:cNvSpPr txBox="1">
            <a:spLocks/>
          </p:cNvSpPr>
          <p:nvPr/>
        </p:nvSpPr>
        <p:spPr>
          <a:xfrm>
            <a:off x="3035386" y="4078624"/>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a:cs typeface="Segoe UI" panose="020B0502040204020203" pitchFamily="34" charset="0"/>
              </a:rPr>
              <a:t>Master keys and Resource Tokens are used for data access.  These control Read / Insert / Delete operations along with throughput control and collection creation.</a:t>
            </a:r>
          </a:p>
        </p:txBody>
      </p:sp>
    </p:spTree>
    <p:extLst>
      <p:ext uri="{BB962C8B-B14F-4D97-AF65-F5344CB8AC3E}">
        <p14:creationId xmlns:p14="http://schemas.microsoft.com/office/powerpoint/2010/main" val="26721330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500740-5077-47A5-8D54-C412C036FA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200" dirty="0">
                <a:solidFill>
                  <a:srgbClr val="0072C6"/>
                </a:solidFill>
              </a:rPr>
              <a:t>Authorization: How the Active Directory is moving toward the data</a:t>
            </a:r>
          </a:p>
        </p:txBody>
      </p:sp>
      <p:sp>
        <p:nvSpPr>
          <p:cNvPr id="4" name="Content Placeholder 1">
            <a:extLst>
              <a:ext uri="{FF2B5EF4-FFF2-40B4-BE49-F238E27FC236}">
                <a16:creationId xmlns:a16="http://schemas.microsoft.com/office/drawing/2014/main" id="{35BC9465-FE74-4BDF-903F-B46F5D431B5C}"/>
              </a:ext>
            </a:extLst>
          </p:cNvPr>
          <p:cNvSpPr txBox="1">
            <a:spLocks/>
          </p:cNvSpPr>
          <p:nvPr/>
        </p:nvSpPr>
        <p:spPr>
          <a:xfrm>
            <a:off x="3035387" y="1210321"/>
            <a:ext cx="7173137" cy="4794694"/>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2800">
              <a:cs typeface="Segoe UI" panose="020B0502040204020203" pitchFamily="34" charset="0"/>
            </a:endParaRPr>
          </a:p>
        </p:txBody>
      </p:sp>
      <p:pic>
        <p:nvPicPr>
          <p:cNvPr id="3" name="Picture 2" descr="Split of operations per authentication type">
            <a:extLst>
              <a:ext uri="{FF2B5EF4-FFF2-40B4-BE49-F238E27FC236}">
                <a16:creationId xmlns:a16="http://schemas.microsoft.com/office/drawing/2014/main" id="{9542D8AA-AC2B-4F28-9DA6-FDC8544E3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906" y="1791796"/>
            <a:ext cx="10309579" cy="44331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zure active directory logo">
            <a:extLst>
              <a:ext uri="{FF2B5EF4-FFF2-40B4-BE49-F238E27FC236}">
                <a16:creationId xmlns:a16="http://schemas.microsoft.com/office/drawing/2014/main" id="{06712BBF-48B1-4317-B133-B6DBFD4A8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43" y="1275588"/>
            <a:ext cx="1582968" cy="159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4469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D2586B4-A9DB-4571-8997-DA7F4B28C1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507" y="1334289"/>
            <a:ext cx="701982" cy="701982"/>
          </a:xfrm>
          <a:prstGeom prst="rect">
            <a:avLst/>
          </a:prstGeom>
        </p:spPr>
      </p:pic>
      <p:pic>
        <p:nvPicPr>
          <p:cNvPr id="14" name="Picture 10" descr="A picture containing clipart&#10;&#10;Description generated with very high confidence">
            <a:extLst>
              <a:ext uri="{FF2B5EF4-FFF2-40B4-BE49-F238E27FC236}">
                <a16:creationId xmlns:a16="http://schemas.microsoft.com/office/drawing/2014/main" id="{AC075F92-48F4-44BC-A41D-49E396E98E67}"/>
              </a:ext>
            </a:extLst>
          </p:cNvPr>
          <p:cNvPicPr>
            <a:picLocks noChangeAspect="1"/>
          </p:cNvPicPr>
          <p:nvPr/>
        </p:nvPicPr>
        <p:blipFill>
          <a:blip r:embed="rId3"/>
          <a:stretch>
            <a:fillRect/>
          </a:stretch>
        </p:blipFill>
        <p:spPr>
          <a:xfrm>
            <a:off x="5053455" y="1361754"/>
            <a:ext cx="701982" cy="647051"/>
          </a:xfrm>
          <a:prstGeom prst="rect">
            <a:avLst/>
          </a:prstGeom>
        </p:spPr>
      </p:pic>
      <p:cxnSp>
        <p:nvCxnSpPr>
          <p:cNvPr id="16" name="Straight Arrow Connector 15">
            <a:extLst>
              <a:ext uri="{FF2B5EF4-FFF2-40B4-BE49-F238E27FC236}">
                <a16:creationId xmlns:a16="http://schemas.microsoft.com/office/drawing/2014/main" id="{C9B6E3B9-F2FF-4317-B0FB-279B68EF5FA2}"/>
              </a:ext>
            </a:extLst>
          </p:cNvPr>
          <p:cNvCxnSpPr/>
          <p:nvPr/>
        </p:nvCxnSpPr>
        <p:spPr>
          <a:xfrm>
            <a:off x="3358769" y="1685280"/>
            <a:ext cx="151765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D33E266-3E1C-46A8-864E-FEB9EF6C8CF5}"/>
              </a:ext>
            </a:extLst>
          </p:cNvPr>
          <p:cNvGrpSpPr/>
          <p:nvPr/>
        </p:nvGrpSpPr>
        <p:grpSpPr>
          <a:xfrm>
            <a:off x="3664840" y="1168214"/>
            <a:ext cx="986175" cy="517065"/>
            <a:chOff x="1574575" y="3247454"/>
            <a:chExt cx="986175" cy="517065"/>
          </a:xfrm>
        </p:grpSpPr>
        <p:pic>
          <p:nvPicPr>
            <p:cNvPr id="6" name="Picture 5" descr="A close up of a logo&#10;&#10;Description automatically generated">
              <a:extLst>
                <a:ext uri="{FF2B5EF4-FFF2-40B4-BE49-F238E27FC236}">
                  <a16:creationId xmlns:a16="http://schemas.microsoft.com/office/drawing/2014/main" id="{E510A0EB-317D-48F5-BCBE-BB4E6A81FF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4575" y="3289861"/>
              <a:ext cx="359000" cy="359000"/>
            </a:xfrm>
            <a:prstGeom prst="rect">
              <a:avLst/>
            </a:prstGeom>
          </p:spPr>
        </p:pic>
        <p:sp>
          <p:nvSpPr>
            <p:cNvPr id="17" name="TextBox 16">
              <a:extLst>
                <a:ext uri="{FF2B5EF4-FFF2-40B4-BE49-F238E27FC236}">
                  <a16:creationId xmlns:a16="http://schemas.microsoft.com/office/drawing/2014/main" id="{81189E0B-4A44-4A90-BF57-30D98BDE1F44}"/>
                </a:ext>
              </a:extLst>
            </p:cNvPr>
            <p:cNvSpPr txBox="1"/>
            <p:nvPr/>
          </p:nvSpPr>
          <p:spPr>
            <a:xfrm>
              <a:off x="1839800" y="3247454"/>
              <a:ext cx="72095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key</a:t>
              </a:r>
            </a:p>
          </p:txBody>
        </p:sp>
      </p:grpSp>
      <p:grpSp>
        <p:nvGrpSpPr>
          <p:cNvPr id="21" name="Group 20">
            <a:extLst>
              <a:ext uri="{FF2B5EF4-FFF2-40B4-BE49-F238E27FC236}">
                <a16:creationId xmlns:a16="http://schemas.microsoft.com/office/drawing/2014/main" id="{C4EA8D77-4852-433A-9B8E-03565D88F88E}"/>
              </a:ext>
            </a:extLst>
          </p:cNvPr>
          <p:cNvGrpSpPr/>
          <p:nvPr/>
        </p:nvGrpSpPr>
        <p:grpSpPr>
          <a:xfrm>
            <a:off x="3542368" y="3568581"/>
            <a:ext cx="1349218" cy="517065"/>
            <a:chOff x="1480800" y="3910078"/>
            <a:chExt cx="1349218" cy="517065"/>
          </a:xfrm>
        </p:grpSpPr>
        <p:pic>
          <p:nvPicPr>
            <p:cNvPr id="8" name="Picture 7" descr="A close up of a logo&#10;&#10;Description automatically generated">
              <a:extLst>
                <a:ext uri="{FF2B5EF4-FFF2-40B4-BE49-F238E27FC236}">
                  <a16:creationId xmlns:a16="http://schemas.microsoft.com/office/drawing/2014/main" id="{DCC9FF6A-7016-4B14-BB1D-36D58B2CB7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0800" y="3989111"/>
              <a:ext cx="359000" cy="359000"/>
            </a:xfrm>
            <a:prstGeom prst="rect">
              <a:avLst/>
            </a:prstGeom>
          </p:spPr>
        </p:pic>
        <p:sp>
          <p:nvSpPr>
            <p:cNvPr id="20" name="TextBox 19">
              <a:extLst>
                <a:ext uri="{FF2B5EF4-FFF2-40B4-BE49-F238E27FC236}">
                  <a16:creationId xmlns:a16="http://schemas.microsoft.com/office/drawing/2014/main" id="{64AF8B76-A8A0-4CAD-A6DA-4218B2C7250E}"/>
                </a:ext>
              </a:extLst>
            </p:cNvPr>
            <p:cNvSpPr txBox="1"/>
            <p:nvPr/>
          </p:nvSpPr>
          <p:spPr>
            <a:xfrm>
              <a:off x="1754075" y="3910078"/>
              <a:ext cx="107594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identity</a:t>
              </a:r>
            </a:p>
          </p:txBody>
        </p:sp>
      </p:grpSp>
      <p:sp>
        <p:nvSpPr>
          <p:cNvPr id="22" name="Rectangle: Rounded Corners 21">
            <a:extLst>
              <a:ext uri="{FF2B5EF4-FFF2-40B4-BE49-F238E27FC236}">
                <a16:creationId xmlns:a16="http://schemas.microsoft.com/office/drawing/2014/main" id="{9BC4A04C-4F43-4BC3-BED3-84EDF0E40B8F}"/>
              </a:ext>
            </a:extLst>
          </p:cNvPr>
          <p:cNvSpPr/>
          <p:nvPr/>
        </p:nvSpPr>
        <p:spPr bwMode="auto">
          <a:xfrm>
            <a:off x="5966567" y="1168214"/>
            <a:ext cx="1937644" cy="1024816"/>
          </a:xfrm>
          <a:prstGeom prst="round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authentication</a:t>
            </a:r>
          </a:p>
        </p:txBody>
      </p:sp>
      <p:sp>
        <p:nvSpPr>
          <p:cNvPr id="26" name="Rectangle: Rounded Corners 25">
            <a:extLst>
              <a:ext uri="{FF2B5EF4-FFF2-40B4-BE49-F238E27FC236}">
                <a16:creationId xmlns:a16="http://schemas.microsoft.com/office/drawing/2014/main" id="{7720931D-CC4E-4F6C-9153-D68E7A470712}"/>
              </a:ext>
            </a:extLst>
          </p:cNvPr>
          <p:cNvSpPr/>
          <p:nvPr/>
        </p:nvSpPr>
        <p:spPr bwMode="auto">
          <a:xfrm>
            <a:off x="8057637" y="1168214"/>
            <a:ext cx="1937644" cy="1024816"/>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authorization</a:t>
            </a:r>
          </a:p>
        </p:txBody>
      </p:sp>
      <p:pic>
        <p:nvPicPr>
          <p:cNvPr id="28" name="Picture 27" descr="A close up of a logo&#10;&#10;Description automatically generated">
            <a:extLst>
              <a:ext uri="{FF2B5EF4-FFF2-40B4-BE49-F238E27FC236}">
                <a16:creationId xmlns:a16="http://schemas.microsoft.com/office/drawing/2014/main" id="{A25A3942-1E6F-49E4-8BB5-9FAB7B4F4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3699" y="1675609"/>
            <a:ext cx="359000" cy="3590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4100F049-944A-4914-AE60-CA8A0A395D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507" y="3208789"/>
            <a:ext cx="701982" cy="701982"/>
          </a:xfrm>
          <a:prstGeom prst="rect">
            <a:avLst/>
          </a:prstGeom>
        </p:spPr>
      </p:pic>
      <p:pic>
        <p:nvPicPr>
          <p:cNvPr id="32" name="Picture 10" descr="A picture containing clipart&#10;&#10;Description generated with very high confidence">
            <a:extLst>
              <a:ext uri="{FF2B5EF4-FFF2-40B4-BE49-F238E27FC236}">
                <a16:creationId xmlns:a16="http://schemas.microsoft.com/office/drawing/2014/main" id="{9DCFA866-3A91-4744-A7AC-3368D1E5BE32}"/>
              </a:ext>
            </a:extLst>
          </p:cNvPr>
          <p:cNvPicPr>
            <a:picLocks noChangeAspect="1"/>
          </p:cNvPicPr>
          <p:nvPr/>
        </p:nvPicPr>
        <p:blipFill>
          <a:blip r:embed="rId3"/>
          <a:stretch>
            <a:fillRect/>
          </a:stretch>
        </p:blipFill>
        <p:spPr>
          <a:xfrm>
            <a:off x="5053455" y="3236254"/>
            <a:ext cx="701982" cy="647051"/>
          </a:xfrm>
          <a:prstGeom prst="rect">
            <a:avLst/>
          </a:prstGeom>
        </p:spPr>
      </p:pic>
      <p:cxnSp>
        <p:nvCxnSpPr>
          <p:cNvPr id="33" name="Straight Arrow Connector 32">
            <a:extLst>
              <a:ext uri="{FF2B5EF4-FFF2-40B4-BE49-F238E27FC236}">
                <a16:creationId xmlns:a16="http://schemas.microsoft.com/office/drawing/2014/main" id="{10E663C1-98BA-4E2F-8A62-0B526EFCE319}"/>
              </a:ext>
            </a:extLst>
          </p:cNvPr>
          <p:cNvCxnSpPr/>
          <p:nvPr/>
        </p:nvCxnSpPr>
        <p:spPr>
          <a:xfrm>
            <a:off x="3358769" y="3559780"/>
            <a:ext cx="151765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C6DC8A9-8221-49CF-AB13-7F5E44803B76}"/>
              </a:ext>
            </a:extLst>
          </p:cNvPr>
          <p:cNvGrpSpPr/>
          <p:nvPr/>
        </p:nvGrpSpPr>
        <p:grpSpPr>
          <a:xfrm>
            <a:off x="3664840" y="3042714"/>
            <a:ext cx="986175" cy="517065"/>
            <a:chOff x="1574575" y="3247454"/>
            <a:chExt cx="986175" cy="517065"/>
          </a:xfrm>
        </p:grpSpPr>
        <p:pic>
          <p:nvPicPr>
            <p:cNvPr id="35" name="Picture 34" descr="A close up of a logo&#10;&#10;Description automatically generated">
              <a:extLst>
                <a:ext uri="{FF2B5EF4-FFF2-40B4-BE49-F238E27FC236}">
                  <a16:creationId xmlns:a16="http://schemas.microsoft.com/office/drawing/2014/main" id="{9E957234-5460-4BDE-B3FF-EC621B855A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4575" y="3289861"/>
              <a:ext cx="359000" cy="359000"/>
            </a:xfrm>
            <a:prstGeom prst="rect">
              <a:avLst/>
            </a:prstGeom>
          </p:spPr>
        </p:pic>
        <p:sp>
          <p:nvSpPr>
            <p:cNvPr id="36" name="TextBox 35">
              <a:extLst>
                <a:ext uri="{FF2B5EF4-FFF2-40B4-BE49-F238E27FC236}">
                  <a16:creationId xmlns:a16="http://schemas.microsoft.com/office/drawing/2014/main" id="{A0E7437F-925F-436D-B3EB-FBAA4A9B62F3}"/>
                </a:ext>
              </a:extLst>
            </p:cNvPr>
            <p:cNvSpPr txBox="1"/>
            <p:nvPr/>
          </p:nvSpPr>
          <p:spPr>
            <a:xfrm>
              <a:off x="1839800" y="3247454"/>
              <a:ext cx="72095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key</a:t>
              </a:r>
            </a:p>
          </p:txBody>
        </p:sp>
      </p:grpSp>
      <p:sp>
        <p:nvSpPr>
          <p:cNvPr id="37" name="Rectangle: Rounded Corners 36">
            <a:extLst>
              <a:ext uri="{FF2B5EF4-FFF2-40B4-BE49-F238E27FC236}">
                <a16:creationId xmlns:a16="http://schemas.microsoft.com/office/drawing/2014/main" id="{6D2DFC71-1170-492D-A999-DEB439184EC6}"/>
              </a:ext>
            </a:extLst>
          </p:cNvPr>
          <p:cNvSpPr/>
          <p:nvPr/>
        </p:nvSpPr>
        <p:spPr bwMode="auto">
          <a:xfrm>
            <a:off x="5966567" y="3042714"/>
            <a:ext cx="1937644" cy="1024816"/>
          </a:xfrm>
          <a:prstGeom prst="round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authentication</a:t>
            </a:r>
          </a:p>
        </p:txBody>
      </p:sp>
      <p:sp>
        <p:nvSpPr>
          <p:cNvPr id="40" name="Rectangle: Rounded Corners 39">
            <a:extLst>
              <a:ext uri="{FF2B5EF4-FFF2-40B4-BE49-F238E27FC236}">
                <a16:creationId xmlns:a16="http://schemas.microsoft.com/office/drawing/2014/main" id="{5E5ACA5B-61BC-4CC7-98B0-73E1A7558124}"/>
              </a:ext>
            </a:extLst>
          </p:cNvPr>
          <p:cNvSpPr/>
          <p:nvPr/>
        </p:nvSpPr>
        <p:spPr bwMode="auto">
          <a:xfrm>
            <a:off x="8057637" y="3042714"/>
            <a:ext cx="1937644" cy="1024816"/>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authorization</a:t>
            </a:r>
          </a:p>
        </p:txBody>
      </p:sp>
      <p:pic>
        <p:nvPicPr>
          <p:cNvPr id="41" name="Picture 40" descr="A close up of a logo&#10;&#10;Description automatically generated">
            <a:extLst>
              <a:ext uri="{FF2B5EF4-FFF2-40B4-BE49-F238E27FC236}">
                <a16:creationId xmlns:a16="http://schemas.microsoft.com/office/drawing/2014/main" id="{2D210D40-2487-4826-A5A1-31C71D7F56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8765" y="3568581"/>
            <a:ext cx="359000" cy="359000"/>
          </a:xfrm>
          <a:prstGeom prst="rect">
            <a:avLst/>
          </a:prstGeom>
        </p:spPr>
      </p:pic>
      <p:pic>
        <p:nvPicPr>
          <p:cNvPr id="44" name="Picture 43" descr="A close up of a logo&#10;&#10;Description automatically generated">
            <a:extLst>
              <a:ext uri="{FF2B5EF4-FFF2-40B4-BE49-F238E27FC236}">
                <a16:creationId xmlns:a16="http://schemas.microsoft.com/office/drawing/2014/main" id="{1CDFDBF0-13AF-486B-B061-B315EDD08E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4062" y="3539601"/>
            <a:ext cx="359000" cy="359000"/>
          </a:xfrm>
          <a:prstGeom prst="rect">
            <a:avLst/>
          </a:prstGeom>
        </p:spPr>
      </p:pic>
      <p:sp>
        <p:nvSpPr>
          <p:cNvPr id="46" name="Rectangle: Rounded Corners 45">
            <a:extLst>
              <a:ext uri="{FF2B5EF4-FFF2-40B4-BE49-F238E27FC236}">
                <a16:creationId xmlns:a16="http://schemas.microsoft.com/office/drawing/2014/main" id="{4F4BAC2B-2599-4F10-9F32-7F6EAAF7EAD1}"/>
              </a:ext>
            </a:extLst>
          </p:cNvPr>
          <p:cNvSpPr/>
          <p:nvPr/>
        </p:nvSpPr>
        <p:spPr bwMode="auto">
          <a:xfrm>
            <a:off x="10148706" y="3042714"/>
            <a:ext cx="1634681" cy="1024816"/>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logging</a:t>
            </a:r>
          </a:p>
        </p:txBody>
      </p:sp>
      <p:pic>
        <p:nvPicPr>
          <p:cNvPr id="52" name="Picture 51" descr="A close up of a logo&#10;&#10;Description automatically generated">
            <a:extLst>
              <a:ext uri="{FF2B5EF4-FFF2-40B4-BE49-F238E27FC236}">
                <a16:creationId xmlns:a16="http://schemas.microsoft.com/office/drawing/2014/main" id="{E2FD8765-EEF6-4F57-A785-7529C25A29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6791" y="3541905"/>
            <a:ext cx="359000" cy="359000"/>
          </a:xfrm>
          <a:prstGeom prst="rect">
            <a:avLst/>
          </a:prstGeom>
        </p:spPr>
      </p:pic>
      <p:pic>
        <p:nvPicPr>
          <p:cNvPr id="56" name="Picture 55" descr="A close up of a logo&#10;&#10;Description automatically generated">
            <a:extLst>
              <a:ext uri="{FF2B5EF4-FFF2-40B4-BE49-F238E27FC236}">
                <a16:creationId xmlns:a16="http://schemas.microsoft.com/office/drawing/2014/main" id="{F29B1A94-6391-4C8B-AEE3-30B833C881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507" y="5170543"/>
            <a:ext cx="701982" cy="701982"/>
          </a:xfrm>
          <a:prstGeom prst="rect">
            <a:avLst/>
          </a:prstGeom>
        </p:spPr>
      </p:pic>
      <p:pic>
        <p:nvPicPr>
          <p:cNvPr id="57" name="Picture 10" descr="A picture containing clipart&#10;&#10;Description generated with very high confidence">
            <a:extLst>
              <a:ext uri="{FF2B5EF4-FFF2-40B4-BE49-F238E27FC236}">
                <a16:creationId xmlns:a16="http://schemas.microsoft.com/office/drawing/2014/main" id="{E89D07DB-CD63-46C2-B578-1509F47CA7F5}"/>
              </a:ext>
            </a:extLst>
          </p:cNvPr>
          <p:cNvPicPr>
            <a:picLocks noChangeAspect="1"/>
          </p:cNvPicPr>
          <p:nvPr/>
        </p:nvPicPr>
        <p:blipFill>
          <a:blip r:embed="rId3"/>
          <a:stretch>
            <a:fillRect/>
          </a:stretch>
        </p:blipFill>
        <p:spPr>
          <a:xfrm>
            <a:off x="5053455" y="5198008"/>
            <a:ext cx="701982" cy="647051"/>
          </a:xfrm>
          <a:prstGeom prst="rect">
            <a:avLst/>
          </a:prstGeom>
        </p:spPr>
      </p:pic>
      <p:cxnSp>
        <p:nvCxnSpPr>
          <p:cNvPr id="58" name="Straight Arrow Connector 57">
            <a:extLst>
              <a:ext uri="{FF2B5EF4-FFF2-40B4-BE49-F238E27FC236}">
                <a16:creationId xmlns:a16="http://schemas.microsoft.com/office/drawing/2014/main" id="{3F11DF9B-CCAB-41E9-9CC6-F0E6E39584FA}"/>
              </a:ext>
            </a:extLst>
          </p:cNvPr>
          <p:cNvCxnSpPr/>
          <p:nvPr/>
        </p:nvCxnSpPr>
        <p:spPr>
          <a:xfrm>
            <a:off x="3358769" y="5521534"/>
            <a:ext cx="151765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C67B6337-05BD-4971-B0A0-B8106346C90D}"/>
              </a:ext>
            </a:extLst>
          </p:cNvPr>
          <p:cNvSpPr/>
          <p:nvPr/>
        </p:nvSpPr>
        <p:spPr bwMode="auto">
          <a:xfrm>
            <a:off x="5966567" y="5004468"/>
            <a:ext cx="1937644" cy="1024816"/>
          </a:xfrm>
          <a:prstGeom prst="round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authentication</a:t>
            </a:r>
          </a:p>
        </p:txBody>
      </p:sp>
      <p:sp>
        <p:nvSpPr>
          <p:cNvPr id="65" name="Rectangle: Rounded Corners 64">
            <a:extLst>
              <a:ext uri="{FF2B5EF4-FFF2-40B4-BE49-F238E27FC236}">
                <a16:creationId xmlns:a16="http://schemas.microsoft.com/office/drawing/2014/main" id="{A0489301-A0E0-4063-BD50-A2B79226E0CD}"/>
              </a:ext>
            </a:extLst>
          </p:cNvPr>
          <p:cNvSpPr/>
          <p:nvPr/>
        </p:nvSpPr>
        <p:spPr bwMode="auto">
          <a:xfrm>
            <a:off x="8057637" y="5004468"/>
            <a:ext cx="1937644" cy="1024816"/>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authorization</a:t>
            </a:r>
          </a:p>
        </p:txBody>
      </p:sp>
      <p:pic>
        <p:nvPicPr>
          <p:cNvPr id="68" name="Picture 67" descr="A close up of a logo&#10;&#10;Description automatically generated">
            <a:extLst>
              <a:ext uri="{FF2B5EF4-FFF2-40B4-BE49-F238E27FC236}">
                <a16:creationId xmlns:a16="http://schemas.microsoft.com/office/drawing/2014/main" id="{E87F3759-8D4D-4673-B74F-A339F9F4A3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1584" y="5529961"/>
            <a:ext cx="359000" cy="359000"/>
          </a:xfrm>
          <a:prstGeom prst="rect">
            <a:avLst/>
          </a:prstGeom>
        </p:spPr>
      </p:pic>
      <p:sp>
        <p:nvSpPr>
          <p:cNvPr id="69" name="Rectangle: Rounded Corners 68">
            <a:extLst>
              <a:ext uri="{FF2B5EF4-FFF2-40B4-BE49-F238E27FC236}">
                <a16:creationId xmlns:a16="http://schemas.microsoft.com/office/drawing/2014/main" id="{3D534298-C8CD-4594-871D-6F95115E1E74}"/>
              </a:ext>
            </a:extLst>
          </p:cNvPr>
          <p:cNvSpPr/>
          <p:nvPr/>
        </p:nvSpPr>
        <p:spPr bwMode="auto">
          <a:xfrm>
            <a:off x="10148706" y="5004468"/>
            <a:ext cx="1634681" cy="1024816"/>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logging</a:t>
            </a:r>
          </a:p>
        </p:txBody>
      </p:sp>
      <p:pic>
        <p:nvPicPr>
          <p:cNvPr id="70" name="Picture 69" descr="A close up of a logo&#10;&#10;Description automatically generated">
            <a:extLst>
              <a:ext uri="{FF2B5EF4-FFF2-40B4-BE49-F238E27FC236}">
                <a16:creationId xmlns:a16="http://schemas.microsoft.com/office/drawing/2014/main" id="{E1A87148-687B-41AC-A318-D68C9146FC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034" y="5517060"/>
            <a:ext cx="359000" cy="359000"/>
          </a:xfrm>
          <a:prstGeom prst="rect">
            <a:avLst/>
          </a:prstGeom>
        </p:spPr>
      </p:pic>
      <p:pic>
        <p:nvPicPr>
          <p:cNvPr id="72" name="Picture 71" descr="A close up of a logo&#10;&#10;Description automatically generated">
            <a:extLst>
              <a:ext uri="{FF2B5EF4-FFF2-40B4-BE49-F238E27FC236}">
                <a16:creationId xmlns:a16="http://schemas.microsoft.com/office/drawing/2014/main" id="{AB4A8071-0F2F-4D53-9A5B-D1A955001C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523" y="5511863"/>
            <a:ext cx="359000" cy="359000"/>
          </a:xfrm>
          <a:prstGeom prst="rect">
            <a:avLst/>
          </a:prstGeom>
        </p:spPr>
      </p:pic>
      <p:sp>
        <p:nvSpPr>
          <p:cNvPr id="74" name="Title 2">
            <a:extLst>
              <a:ext uri="{FF2B5EF4-FFF2-40B4-BE49-F238E27FC236}">
                <a16:creationId xmlns:a16="http://schemas.microsoft.com/office/drawing/2014/main" id="{0E8FE8A6-C988-4F24-86D1-F89C58219EBF}"/>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200" dirty="0">
                <a:solidFill>
                  <a:srgbClr val="0072C6"/>
                </a:solidFill>
              </a:rPr>
              <a:t>Authorization: **Coming – AAD for data access</a:t>
            </a:r>
          </a:p>
        </p:txBody>
      </p:sp>
      <p:sp>
        <p:nvSpPr>
          <p:cNvPr id="77" name="Rectangle 76">
            <a:extLst>
              <a:ext uri="{FF2B5EF4-FFF2-40B4-BE49-F238E27FC236}">
                <a16:creationId xmlns:a16="http://schemas.microsoft.com/office/drawing/2014/main" id="{8A6D1538-DC6A-4919-B820-265931751800}"/>
              </a:ext>
            </a:extLst>
          </p:cNvPr>
          <p:cNvSpPr/>
          <p:nvPr/>
        </p:nvSpPr>
        <p:spPr bwMode="auto">
          <a:xfrm>
            <a:off x="6034248" y="4152032"/>
            <a:ext cx="1802280" cy="365804"/>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cs typeface="Segoe UI" pitchFamily="34" charset="0"/>
              </a:rPr>
              <a:t>Verification of signature, time validity etc.</a:t>
            </a:r>
          </a:p>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cs typeface="Segoe UI" pitchFamily="34" charset="0"/>
            </a:endParaRPr>
          </a:p>
        </p:txBody>
      </p:sp>
      <p:cxnSp>
        <p:nvCxnSpPr>
          <p:cNvPr id="79" name="Straight Connector 78">
            <a:extLst>
              <a:ext uri="{FF2B5EF4-FFF2-40B4-BE49-F238E27FC236}">
                <a16:creationId xmlns:a16="http://schemas.microsoft.com/office/drawing/2014/main" id="{6E8837E5-57BD-4898-B47E-5D60BC7ABF49}"/>
              </a:ext>
            </a:extLst>
          </p:cNvPr>
          <p:cNvCxnSpPr>
            <a:cxnSpLocks/>
          </p:cNvCxnSpPr>
          <p:nvPr/>
        </p:nvCxnSpPr>
        <p:spPr>
          <a:xfrm flipV="1">
            <a:off x="7151084" y="3927581"/>
            <a:ext cx="0" cy="28499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56448C27-DC52-4540-AF4D-E7026A313BD6}"/>
              </a:ext>
            </a:extLst>
          </p:cNvPr>
          <p:cNvSpPr/>
          <p:nvPr/>
        </p:nvSpPr>
        <p:spPr bwMode="auto">
          <a:xfrm>
            <a:off x="3192690" y="4209925"/>
            <a:ext cx="1024287" cy="217291"/>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cs typeface="Segoe UI" pitchFamily="34" charset="0"/>
              </a:rPr>
              <a:t>AAD token</a:t>
            </a:r>
          </a:p>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cs typeface="Segoe UI" pitchFamily="34" charset="0"/>
            </a:endParaRPr>
          </a:p>
        </p:txBody>
      </p:sp>
      <p:cxnSp>
        <p:nvCxnSpPr>
          <p:cNvPr id="85" name="Straight Connector 84">
            <a:extLst>
              <a:ext uri="{FF2B5EF4-FFF2-40B4-BE49-F238E27FC236}">
                <a16:creationId xmlns:a16="http://schemas.microsoft.com/office/drawing/2014/main" id="{8DF11784-8FC6-4FAB-A4CF-0AF3CF65E653}"/>
              </a:ext>
            </a:extLst>
          </p:cNvPr>
          <p:cNvCxnSpPr>
            <a:cxnSpLocks/>
            <a:stCxn id="84" idx="0"/>
          </p:cNvCxnSpPr>
          <p:nvPr/>
        </p:nvCxnSpPr>
        <p:spPr>
          <a:xfrm flipV="1">
            <a:off x="3704834" y="4040219"/>
            <a:ext cx="1867" cy="16970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0164F78-6811-444F-B439-2C87A35347C9}"/>
              </a:ext>
            </a:extLst>
          </p:cNvPr>
          <p:cNvSpPr/>
          <p:nvPr/>
        </p:nvSpPr>
        <p:spPr bwMode="auto">
          <a:xfrm>
            <a:off x="10111193" y="4151651"/>
            <a:ext cx="1693980" cy="214644"/>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cs typeface="Segoe UI" pitchFamily="34" charset="0"/>
              </a:rPr>
              <a:t>User ID, tenant ID etc.</a:t>
            </a:r>
          </a:p>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cs typeface="Segoe UI" pitchFamily="34" charset="0"/>
            </a:endParaRPr>
          </a:p>
        </p:txBody>
      </p:sp>
      <p:cxnSp>
        <p:nvCxnSpPr>
          <p:cNvPr id="95" name="Straight Connector 94">
            <a:extLst>
              <a:ext uri="{FF2B5EF4-FFF2-40B4-BE49-F238E27FC236}">
                <a16:creationId xmlns:a16="http://schemas.microsoft.com/office/drawing/2014/main" id="{F4A15953-3C8F-4E39-9C41-E8957B613483}"/>
              </a:ext>
            </a:extLst>
          </p:cNvPr>
          <p:cNvCxnSpPr>
            <a:cxnSpLocks/>
          </p:cNvCxnSpPr>
          <p:nvPr/>
        </p:nvCxnSpPr>
        <p:spPr>
          <a:xfrm flipH="1" flipV="1">
            <a:off x="11430677" y="3910389"/>
            <a:ext cx="1" cy="26085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B4AEEB-D0BA-4019-B69D-812429859251}"/>
              </a:ext>
            </a:extLst>
          </p:cNvPr>
          <p:cNvSpPr/>
          <p:nvPr/>
        </p:nvSpPr>
        <p:spPr bwMode="auto">
          <a:xfrm>
            <a:off x="8125319" y="6131887"/>
            <a:ext cx="1802280" cy="246371"/>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cs typeface="Segoe UI" pitchFamily="34" charset="0"/>
              </a:rPr>
              <a:t>Down to container-level</a:t>
            </a:r>
          </a:p>
        </p:txBody>
      </p:sp>
      <p:cxnSp>
        <p:nvCxnSpPr>
          <p:cNvPr id="100" name="Straight Connector 99">
            <a:extLst>
              <a:ext uri="{FF2B5EF4-FFF2-40B4-BE49-F238E27FC236}">
                <a16:creationId xmlns:a16="http://schemas.microsoft.com/office/drawing/2014/main" id="{03D29E83-8572-4FB5-9259-08019CD52330}"/>
              </a:ext>
            </a:extLst>
          </p:cNvPr>
          <p:cNvCxnSpPr>
            <a:cxnSpLocks/>
            <a:stCxn id="99" idx="0"/>
            <a:endCxn id="65" idx="2"/>
          </p:cNvCxnSpPr>
          <p:nvPr/>
        </p:nvCxnSpPr>
        <p:spPr>
          <a:xfrm flipV="1">
            <a:off x="9026459" y="6029284"/>
            <a:ext cx="0" cy="10260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53F4E10-A997-4930-8E14-BB89CA22C47D}"/>
              </a:ext>
            </a:extLst>
          </p:cNvPr>
          <p:cNvCxnSpPr>
            <a:cxnSpLocks/>
          </p:cNvCxnSpPr>
          <p:nvPr/>
        </p:nvCxnSpPr>
        <p:spPr>
          <a:xfrm>
            <a:off x="536575" y="2843645"/>
            <a:ext cx="11185344"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0C2EDF-AFEB-4199-97DC-7D280E003ECE}"/>
              </a:ext>
            </a:extLst>
          </p:cNvPr>
          <p:cNvCxnSpPr>
            <a:cxnSpLocks/>
          </p:cNvCxnSpPr>
          <p:nvPr/>
        </p:nvCxnSpPr>
        <p:spPr>
          <a:xfrm>
            <a:off x="536575" y="4732481"/>
            <a:ext cx="11185344"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0DB26667-263D-4662-B1A9-F56FB5F861C6}"/>
              </a:ext>
            </a:extLst>
          </p:cNvPr>
          <p:cNvSpPr txBox="1"/>
          <p:nvPr/>
        </p:nvSpPr>
        <p:spPr>
          <a:xfrm>
            <a:off x="403599" y="1474235"/>
            <a:ext cx="12044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solidFill>
                  <a:srgbClr val="7B7B7B"/>
                </a:solidFill>
              </a:rPr>
              <a:t>TODAY</a:t>
            </a:r>
            <a:endParaRPr lang="en-US" sz="1600" b="1" dirty="0">
              <a:solidFill>
                <a:srgbClr val="7B7B7B"/>
              </a:solidFill>
              <a:cs typeface="Calibri"/>
            </a:endParaRPr>
          </a:p>
        </p:txBody>
      </p:sp>
      <p:sp>
        <p:nvSpPr>
          <p:cNvPr id="114" name="TextBox 113">
            <a:extLst>
              <a:ext uri="{FF2B5EF4-FFF2-40B4-BE49-F238E27FC236}">
                <a16:creationId xmlns:a16="http://schemas.microsoft.com/office/drawing/2014/main" id="{FEB9A561-1117-42A1-B8E5-F67F04F34DFD}"/>
              </a:ext>
            </a:extLst>
          </p:cNvPr>
          <p:cNvSpPr txBox="1"/>
          <p:nvPr/>
        </p:nvSpPr>
        <p:spPr>
          <a:xfrm>
            <a:off x="403598" y="3288590"/>
            <a:ext cx="20540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solidFill>
                  <a:srgbClr val="7B7B7B"/>
                </a:solidFill>
                <a:cs typeface="Calibri"/>
              </a:rPr>
              <a:t>IDENTITY</a:t>
            </a:r>
          </a:p>
          <a:p>
            <a:pPr algn="l"/>
            <a:r>
              <a:rPr lang="en-US" sz="1600" b="1" dirty="0">
                <a:solidFill>
                  <a:srgbClr val="7B7B7B"/>
                </a:solidFill>
                <a:cs typeface="Calibri"/>
              </a:rPr>
              <a:t>ENFORCEMENT</a:t>
            </a:r>
          </a:p>
        </p:txBody>
      </p:sp>
      <p:sp>
        <p:nvSpPr>
          <p:cNvPr id="116" name="TextBox 115">
            <a:extLst>
              <a:ext uri="{FF2B5EF4-FFF2-40B4-BE49-F238E27FC236}">
                <a16:creationId xmlns:a16="http://schemas.microsoft.com/office/drawing/2014/main" id="{6501A01E-7C87-4922-9D02-8A303830DFF7}"/>
              </a:ext>
            </a:extLst>
          </p:cNvPr>
          <p:cNvSpPr txBox="1"/>
          <p:nvPr/>
        </p:nvSpPr>
        <p:spPr>
          <a:xfrm>
            <a:off x="403598" y="5189168"/>
            <a:ext cx="20540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solidFill>
                  <a:srgbClr val="7B7B7B"/>
                </a:solidFill>
                <a:cs typeface="Calibri"/>
              </a:rPr>
              <a:t>IDENTITY-BASED</a:t>
            </a:r>
          </a:p>
          <a:p>
            <a:pPr algn="l"/>
            <a:r>
              <a:rPr lang="en-US" sz="1600" b="1" dirty="0">
                <a:solidFill>
                  <a:srgbClr val="7B7B7B"/>
                </a:solidFill>
                <a:cs typeface="Calibri"/>
              </a:rPr>
              <a:t>AUTHORIZATION</a:t>
            </a:r>
          </a:p>
        </p:txBody>
      </p:sp>
      <p:grpSp>
        <p:nvGrpSpPr>
          <p:cNvPr id="120" name="Group 119">
            <a:extLst>
              <a:ext uri="{FF2B5EF4-FFF2-40B4-BE49-F238E27FC236}">
                <a16:creationId xmlns:a16="http://schemas.microsoft.com/office/drawing/2014/main" id="{A064DB78-3B93-46E0-ADA7-2BAC1722D73F}"/>
              </a:ext>
            </a:extLst>
          </p:cNvPr>
          <p:cNvGrpSpPr/>
          <p:nvPr/>
        </p:nvGrpSpPr>
        <p:grpSpPr>
          <a:xfrm>
            <a:off x="3525927" y="5032091"/>
            <a:ext cx="1349218" cy="517065"/>
            <a:chOff x="1480800" y="3910078"/>
            <a:chExt cx="1349218" cy="517065"/>
          </a:xfrm>
        </p:grpSpPr>
        <p:pic>
          <p:nvPicPr>
            <p:cNvPr id="118" name="Picture 117" descr="A close up of a logo&#10;&#10;Description automatically generated">
              <a:extLst>
                <a:ext uri="{FF2B5EF4-FFF2-40B4-BE49-F238E27FC236}">
                  <a16:creationId xmlns:a16="http://schemas.microsoft.com/office/drawing/2014/main" id="{79D5234B-B789-49D5-B084-AF0F27CDA5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0800" y="3989111"/>
              <a:ext cx="359000" cy="359000"/>
            </a:xfrm>
            <a:prstGeom prst="rect">
              <a:avLst/>
            </a:prstGeom>
          </p:spPr>
        </p:pic>
        <p:sp>
          <p:nvSpPr>
            <p:cNvPr id="119" name="TextBox 118">
              <a:extLst>
                <a:ext uri="{FF2B5EF4-FFF2-40B4-BE49-F238E27FC236}">
                  <a16:creationId xmlns:a16="http://schemas.microsoft.com/office/drawing/2014/main" id="{375237DC-E4F3-4B06-8B01-A2EC799D2B34}"/>
                </a:ext>
              </a:extLst>
            </p:cNvPr>
            <p:cNvSpPr txBox="1"/>
            <p:nvPr/>
          </p:nvSpPr>
          <p:spPr>
            <a:xfrm>
              <a:off x="1754075" y="3910078"/>
              <a:ext cx="107594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identity</a:t>
              </a:r>
            </a:p>
          </p:txBody>
        </p:sp>
      </p:grpSp>
      <p:sp>
        <p:nvSpPr>
          <p:cNvPr id="63" name="Rectangle: Rounded Corners 62">
            <a:extLst>
              <a:ext uri="{FF2B5EF4-FFF2-40B4-BE49-F238E27FC236}">
                <a16:creationId xmlns:a16="http://schemas.microsoft.com/office/drawing/2014/main" id="{E79F3F22-2CAE-42F6-B95D-882D3C044A9D}"/>
              </a:ext>
            </a:extLst>
          </p:cNvPr>
          <p:cNvSpPr/>
          <p:nvPr/>
        </p:nvSpPr>
        <p:spPr bwMode="auto">
          <a:xfrm>
            <a:off x="10153719" y="1172074"/>
            <a:ext cx="1634681" cy="1024816"/>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logging</a:t>
            </a:r>
          </a:p>
        </p:txBody>
      </p:sp>
      <p:pic>
        <p:nvPicPr>
          <p:cNvPr id="60" name="Picture 59" descr="A close up of a logo&#10;&#10;Description automatically generated">
            <a:extLst>
              <a:ext uri="{FF2B5EF4-FFF2-40B4-BE49-F238E27FC236}">
                <a16:creationId xmlns:a16="http://schemas.microsoft.com/office/drawing/2014/main" id="{68F22996-6485-4DE2-9CBF-B8D6F9D4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145" y="1715540"/>
            <a:ext cx="359000" cy="359000"/>
          </a:xfrm>
          <a:prstGeom prst="rect">
            <a:avLst/>
          </a:prstGeom>
        </p:spPr>
      </p:pic>
      <p:pic>
        <p:nvPicPr>
          <p:cNvPr id="61" name="Picture 60" descr="A close up of a logo&#10;&#10;Description automatically generated">
            <a:extLst>
              <a:ext uri="{FF2B5EF4-FFF2-40B4-BE49-F238E27FC236}">
                <a16:creationId xmlns:a16="http://schemas.microsoft.com/office/drawing/2014/main" id="{AA1C76E2-2566-46EA-9249-6DACD1454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6300" y="3536386"/>
            <a:ext cx="359000" cy="359000"/>
          </a:xfrm>
          <a:prstGeom prst="rect">
            <a:avLst/>
          </a:prstGeom>
        </p:spPr>
      </p:pic>
      <p:pic>
        <p:nvPicPr>
          <p:cNvPr id="5" name="Picture 4" descr="A close up of a logo&#10;&#10;Description automatically generated">
            <a:extLst>
              <a:ext uri="{FF2B5EF4-FFF2-40B4-BE49-F238E27FC236}">
                <a16:creationId xmlns:a16="http://schemas.microsoft.com/office/drawing/2014/main" id="{5256CC75-0708-4234-AF94-B7A16D188A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9768" y="1683368"/>
            <a:ext cx="351241" cy="351241"/>
          </a:xfrm>
          <a:prstGeom prst="rect">
            <a:avLst/>
          </a:prstGeom>
        </p:spPr>
      </p:pic>
      <p:pic>
        <p:nvPicPr>
          <p:cNvPr id="7" name="Picture 6" descr="A close up of a logo&#10;&#10;Description automatically generated">
            <a:extLst>
              <a:ext uri="{FF2B5EF4-FFF2-40B4-BE49-F238E27FC236}">
                <a16:creationId xmlns:a16="http://schemas.microsoft.com/office/drawing/2014/main" id="{00669D8A-3CD4-4AD1-868C-94F9F611F7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3636" y="3543481"/>
            <a:ext cx="351241" cy="351241"/>
          </a:xfrm>
          <a:prstGeom prst="rect">
            <a:avLst/>
          </a:prstGeom>
        </p:spPr>
      </p:pic>
      <p:pic>
        <p:nvPicPr>
          <p:cNvPr id="12" name="Picture 11" descr="A close up of a logo&#10;&#10;Description automatically generated">
            <a:extLst>
              <a:ext uri="{FF2B5EF4-FFF2-40B4-BE49-F238E27FC236}">
                <a16:creationId xmlns:a16="http://schemas.microsoft.com/office/drawing/2014/main" id="{3D416165-6959-428C-B894-70041B7CBA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436" y="1719358"/>
            <a:ext cx="351241" cy="351241"/>
          </a:xfrm>
          <a:prstGeom prst="rect">
            <a:avLst/>
          </a:prstGeom>
        </p:spPr>
      </p:pic>
      <p:pic>
        <p:nvPicPr>
          <p:cNvPr id="13" name="Picture 12" descr="A close up of a logo&#10;&#10;Description automatically generated">
            <a:extLst>
              <a:ext uri="{FF2B5EF4-FFF2-40B4-BE49-F238E27FC236}">
                <a16:creationId xmlns:a16="http://schemas.microsoft.com/office/drawing/2014/main" id="{57079C34-9274-44EF-9139-741519F018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3636" y="5515313"/>
            <a:ext cx="351241" cy="351241"/>
          </a:xfrm>
          <a:prstGeom prst="rect">
            <a:avLst/>
          </a:prstGeom>
        </p:spPr>
      </p:pic>
      <p:pic>
        <p:nvPicPr>
          <p:cNvPr id="15" name="Picture 14" descr="A close up of a logo&#10;&#10;Description automatically generated">
            <a:extLst>
              <a:ext uri="{FF2B5EF4-FFF2-40B4-BE49-F238E27FC236}">
                <a16:creationId xmlns:a16="http://schemas.microsoft.com/office/drawing/2014/main" id="{F79E0742-2049-4B32-83FE-7374A94CCA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0425" y="3559148"/>
            <a:ext cx="351241" cy="351241"/>
          </a:xfrm>
          <a:prstGeom prst="rect">
            <a:avLst/>
          </a:prstGeom>
        </p:spPr>
      </p:pic>
      <p:pic>
        <p:nvPicPr>
          <p:cNvPr id="19" name="Picture 18" descr="A close up of a logo&#10;&#10;Description automatically generated">
            <a:extLst>
              <a:ext uri="{FF2B5EF4-FFF2-40B4-BE49-F238E27FC236}">
                <a16:creationId xmlns:a16="http://schemas.microsoft.com/office/drawing/2014/main" id="{5F4983B7-F388-4B45-BCAD-8E4C6E9F35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8368" y="5522197"/>
            <a:ext cx="351241" cy="351241"/>
          </a:xfrm>
          <a:prstGeom prst="rect">
            <a:avLst/>
          </a:prstGeom>
        </p:spPr>
      </p:pic>
      <p:sp>
        <p:nvSpPr>
          <p:cNvPr id="87" name="Rectangle 86">
            <a:extLst>
              <a:ext uri="{FF2B5EF4-FFF2-40B4-BE49-F238E27FC236}">
                <a16:creationId xmlns:a16="http://schemas.microsoft.com/office/drawing/2014/main" id="{FABBF9BE-D0DE-4EF1-9562-514C70E68C2F}"/>
              </a:ext>
            </a:extLst>
          </p:cNvPr>
          <p:cNvSpPr/>
          <p:nvPr/>
        </p:nvSpPr>
        <p:spPr bwMode="auto">
          <a:xfrm>
            <a:off x="5989376" y="2277822"/>
            <a:ext cx="1892026" cy="374387"/>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pitchFamily="34" charset="0"/>
              </a:rPr>
              <a:t>Through network security (firewall, </a:t>
            </a:r>
            <a:r>
              <a:rPr lang="en-US" sz="1050" dirty="0" err="1">
                <a:gradFill>
                  <a:gsLst>
                    <a:gs pos="0">
                      <a:srgbClr val="FFFFFF"/>
                    </a:gs>
                    <a:gs pos="100000">
                      <a:srgbClr val="FFFFFF"/>
                    </a:gs>
                  </a:gsLst>
                  <a:lin ang="5400000" scaled="0"/>
                </a:gradFill>
                <a:ea typeface="Segoe UI" pitchFamily="34" charset="0"/>
                <a:cs typeface="Segoe UI" pitchFamily="34" charset="0"/>
              </a:rPr>
              <a:t>VNet</a:t>
            </a:r>
            <a:r>
              <a:rPr lang="en-US" sz="1050" dirty="0">
                <a:gradFill>
                  <a:gsLst>
                    <a:gs pos="0">
                      <a:srgbClr val="FFFFFF"/>
                    </a:gs>
                    <a:gs pos="100000">
                      <a:srgbClr val="FFFFFF"/>
                    </a:gs>
                  </a:gsLst>
                  <a:lin ang="5400000" scaled="0"/>
                </a:gradFill>
                <a:ea typeface="Segoe UI" pitchFamily="34" charset="0"/>
                <a:cs typeface="Segoe UI" pitchFamily="34" charset="0"/>
              </a:rPr>
              <a:t> etc.)</a:t>
            </a:r>
          </a:p>
        </p:txBody>
      </p:sp>
      <p:cxnSp>
        <p:nvCxnSpPr>
          <p:cNvPr id="88" name="Straight Connector 87">
            <a:extLst>
              <a:ext uri="{FF2B5EF4-FFF2-40B4-BE49-F238E27FC236}">
                <a16:creationId xmlns:a16="http://schemas.microsoft.com/office/drawing/2014/main" id="{3DD4E076-5A5D-486E-8077-5F2C1CAF1336}"/>
              </a:ext>
            </a:extLst>
          </p:cNvPr>
          <p:cNvCxnSpPr>
            <a:cxnSpLocks/>
            <a:stCxn id="87" idx="0"/>
            <a:endCxn id="5" idx="2"/>
          </p:cNvCxnSpPr>
          <p:nvPr/>
        </p:nvCxnSpPr>
        <p:spPr>
          <a:xfrm flipV="1">
            <a:off x="6935389" y="2034609"/>
            <a:ext cx="0" cy="2432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04EA8A20-07F6-4A1C-A3AC-E6538F7CF634}"/>
              </a:ext>
            </a:extLst>
          </p:cNvPr>
          <p:cNvSpPr/>
          <p:nvPr/>
        </p:nvSpPr>
        <p:spPr bwMode="auto">
          <a:xfrm>
            <a:off x="9946132" y="2282912"/>
            <a:ext cx="946013" cy="2339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pitchFamily="34" charset="0"/>
              </a:rPr>
              <a:t>Key type</a:t>
            </a:r>
          </a:p>
        </p:txBody>
      </p:sp>
      <p:cxnSp>
        <p:nvCxnSpPr>
          <p:cNvPr id="97" name="Straight Connector 96">
            <a:extLst>
              <a:ext uri="{FF2B5EF4-FFF2-40B4-BE49-F238E27FC236}">
                <a16:creationId xmlns:a16="http://schemas.microsoft.com/office/drawing/2014/main" id="{D718CEED-AA9E-4D31-9EEE-253A401E78AA}"/>
              </a:ext>
            </a:extLst>
          </p:cNvPr>
          <p:cNvCxnSpPr>
            <a:cxnSpLocks/>
          </p:cNvCxnSpPr>
          <p:nvPr/>
        </p:nvCxnSpPr>
        <p:spPr>
          <a:xfrm flipV="1">
            <a:off x="10676320" y="2074540"/>
            <a:ext cx="0" cy="2032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F75021D-6A00-41A9-B9A9-C8E39B8C832D}"/>
              </a:ext>
            </a:extLst>
          </p:cNvPr>
          <p:cNvSpPr/>
          <p:nvPr/>
        </p:nvSpPr>
        <p:spPr bwMode="auto">
          <a:xfrm>
            <a:off x="11000069" y="2278023"/>
            <a:ext cx="999656" cy="237606"/>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pitchFamily="34" charset="0"/>
              </a:rPr>
              <a:t>IP address</a:t>
            </a:r>
          </a:p>
        </p:txBody>
      </p:sp>
      <p:cxnSp>
        <p:nvCxnSpPr>
          <p:cNvPr id="101" name="Straight Connector 100">
            <a:extLst>
              <a:ext uri="{FF2B5EF4-FFF2-40B4-BE49-F238E27FC236}">
                <a16:creationId xmlns:a16="http://schemas.microsoft.com/office/drawing/2014/main" id="{13A7307D-0735-4B54-B27D-33B575F787F3}"/>
              </a:ext>
            </a:extLst>
          </p:cNvPr>
          <p:cNvCxnSpPr>
            <a:cxnSpLocks/>
          </p:cNvCxnSpPr>
          <p:nvPr/>
        </p:nvCxnSpPr>
        <p:spPr>
          <a:xfrm flipH="1" flipV="1">
            <a:off x="11252244" y="2070600"/>
            <a:ext cx="2812" cy="20578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392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500740-5077-47A5-8D54-C412C036FA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200" dirty="0">
                <a:solidFill>
                  <a:srgbClr val="0072C6"/>
                </a:solidFill>
              </a:rPr>
              <a:t>Authorization: Azure Active Directory Roles</a:t>
            </a:r>
          </a:p>
        </p:txBody>
      </p:sp>
      <p:sp>
        <p:nvSpPr>
          <p:cNvPr id="4" name="Content Placeholder 1">
            <a:extLst>
              <a:ext uri="{FF2B5EF4-FFF2-40B4-BE49-F238E27FC236}">
                <a16:creationId xmlns:a16="http://schemas.microsoft.com/office/drawing/2014/main" id="{35BC9465-FE74-4BDF-903F-B46F5D431B5C}"/>
              </a:ext>
            </a:extLst>
          </p:cNvPr>
          <p:cNvSpPr txBox="1">
            <a:spLocks/>
          </p:cNvSpPr>
          <p:nvPr/>
        </p:nvSpPr>
        <p:spPr>
          <a:xfrm>
            <a:off x="3035387" y="1210321"/>
            <a:ext cx="7173137" cy="4794694"/>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2800">
              <a:cs typeface="Segoe UI" panose="020B0502040204020203" pitchFamily="34" charset="0"/>
            </a:endParaRPr>
          </a:p>
        </p:txBody>
      </p:sp>
      <p:pic>
        <p:nvPicPr>
          <p:cNvPr id="1026" name="Picture 2" descr="Image result for azure active directory logo">
            <a:extLst>
              <a:ext uri="{FF2B5EF4-FFF2-40B4-BE49-F238E27FC236}">
                <a16:creationId xmlns:a16="http://schemas.microsoft.com/office/drawing/2014/main" id="{06712BBF-48B1-4317-B133-B6DBFD4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43" y="1275588"/>
            <a:ext cx="1582968" cy="159615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761B47C4-4F9D-4306-B463-6DBAB5F5C673}"/>
              </a:ext>
            </a:extLst>
          </p:cNvPr>
          <p:cNvSpPr txBox="1">
            <a:spLocks/>
          </p:cNvSpPr>
          <p:nvPr/>
        </p:nvSpPr>
        <p:spPr>
          <a:xfrm>
            <a:off x="2653250" y="1275588"/>
            <a:ext cx="7173137" cy="782252"/>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b="1">
                <a:cs typeface="Segoe UI" panose="020B0502040204020203" pitchFamily="34" charset="0"/>
              </a:rPr>
              <a:t>Azure Owner </a:t>
            </a:r>
            <a:r>
              <a:rPr lang="en-US" sz="2800">
                <a:cs typeface="Segoe UI" panose="020B0502040204020203" pitchFamily="34" charset="0"/>
              </a:rPr>
              <a:t>– All Access</a:t>
            </a:r>
          </a:p>
          <a:p>
            <a:pPr marL="0" indent="0">
              <a:buFont typeface="Arial" pitchFamily="34" charset="0"/>
              <a:buNone/>
            </a:pPr>
            <a:r>
              <a:rPr lang="en-US" sz="2800" b="1">
                <a:cs typeface="Segoe UI" panose="020B0502040204020203" pitchFamily="34" charset="0"/>
              </a:rPr>
              <a:t>Azure Contributor </a:t>
            </a:r>
            <a:r>
              <a:rPr lang="en-US" sz="2800">
                <a:cs typeface="Segoe UI" panose="020B0502040204020203" pitchFamily="34" charset="0"/>
              </a:rPr>
              <a:t>– All Access but no permission to add/remove other AAD principals.</a:t>
            </a:r>
          </a:p>
          <a:p>
            <a:pPr marL="0" indent="0">
              <a:buFont typeface="Arial" pitchFamily="34" charset="0"/>
              <a:buNone/>
            </a:pPr>
            <a:r>
              <a:rPr lang="en-US" sz="2800" b="1">
                <a:cs typeface="Segoe UI" panose="020B0502040204020203" pitchFamily="34" charset="0"/>
              </a:rPr>
              <a:t>Azure Reader </a:t>
            </a:r>
            <a:r>
              <a:rPr lang="en-US" sz="2800">
                <a:cs typeface="Segoe UI" panose="020B0502040204020203" pitchFamily="34" charset="0"/>
              </a:rPr>
              <a:t>– Access to account information.  No data access.</a:t>
            </a:r>
          </a:p>
          <a:p>
            <a:pPr marL="0" indent="0">
              <a:buFont typeface="Arial" pitchFamily="34" charset="0"/>
              <a:buNone/>
            </a:pPr>
            <a:r>
              <a:rPr lang="en-US" sz="2800" b="1">
                <a:cs typeface="Segoe UI" panose="020B0502040204020203" pitchFamily="34" charset="0"/>
              </a:rPr>
              <a:t>Azure Cosmos DB Account Reader </a:t>
            </a:r>
            <a:r>
              <a:rPr lang="en-US" sz="2800">
                <a:cs typeface="Segoe UI" panose="020B0502040204020203" pitchFamily="34" charset="0"/>
              </a:rPr>
              <a:t>– Read access to all account information and read access to data.</a:t>
            </a:r>
          </a:p>
          <a:p>
            <a:pPr marL="0" indent="0">
              <a:buFont typeface="Arial" pitchFamily="34" charset="0"/>
              <a:buNone/>
            </a:pPr>
            <a:endParaRPr lang="en-US" sz="2800">
              <a:cs typeface="Segoe UI" panose="020B0502040204020203" pitchFamily="34" charset="0"/>
            </a:endParaRPr>
          </a:p>
          <a:p>
            <a:pPr marL="0" indent="0">
              <a:buNone/>
            </a:pPr>
            <a:r>
              <a:rPr lang="en-US" sz="2800">
                <a:cs typeface="Segoe UI" panose="020B0502040204020203" pitchFamily="34" charset="0"/>
              </a:rPr>
              <a:t>Roles Actions are composable, so you can create your own. </a:t>
            </a:r>
            <a:endParaRPr lang="en-US" sz="2800">
              <a:cs typeface="Segoe UI Light"/>
            </a:endParaRPr>
          </a:p>
        </p:txBody>
      </p:sp>
    </p:spTree>
    <p:extLst>
      <p:ext uri="{BB962C8B-B14F-4D97-AF65-F5344CB8AC3E}">
        <p14:creationId xmlns:p14="http://schemas.microsoft.com/office/powerpoint/2010/main" val="2304965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Identity and Access Management (IAM aka RBAC)</a:t>
            </a:r>
          </a:p>
        </p:txBody>
      </p:sp>
      <p:sp>
        <p:nvSpPr>
          <p:cNvPr id="12" name="Content Placeholder 2"/>
          <p:cNvSpPr txBox="1">
            <a:spLocks/>
          </p:cNvSpPr>
          <p:nvPr/>
        </p:nvSpPr>
        <p:spPr>
          <a:xfrm>
            <a:off x="8270152" y="1496483"/>
            <a:ext cx="3656805" cy="494982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600"/>
              </a:spcBef>
              <a:buNone/>
            </a:pPr>
            <a:r>
              <a:rPr lang="en-US" sz="1800">
                <a:latin typeface="Segoe UI Semibold" panose="020B0702040204020203" pitchFamily="34" charset="0"/>
                <a:cs typeface="Segoe UI Semibold" panose="020B0702040204020203" pitchFamily="34" charset="0"/>
              </a:rPr>
              <a:t>Access Control</a:t>
            </a:r>
          </a:p>
          <a:p>
            <a:pPr marL="708524" indent="-342834">
              <a:spcBef>
                <a:spcPts val="600"/>
              </a:spcBef>
              <a:buFont typeface="Arial"/>
              <a:buChar char="•"/>
            </a:pPr>
            <a:r>
              <a:rPr lang="en-US" sz="1800">
                <a:solidFill>
                  <a:srgbClr val="494949"/>
                </a:solidFill>
              </a:rPr>
              <a:t>Supports </a:t>
            </a:r>
            <a:r>
              <a:rPr lang="en-US" sz="1800" err="1">
                <a:solidFill>
                  <a:srgbClr val="494949"/>
                </a:solidFill>
              </a:rPr>
              <a:t>ActiveDirectory</a:t>
            </a:r>
            <a:r>
              <a:rPr lang="en-US" sz="1800">
                <a:solidFill>
                  <a:srgbClr val="494949"/>
                </a:solidFill>
              </a:rPr>
              <a:t> Integration</a:t>
            </a:r>
          </a:p>
          <a:p>
            <a:pPr marL="708524" indent="-342834">
              <a:spcBef>
                <a:spcPts val="600"/>
              </a:spcBef>
              <a:buFont typeface="Arial"/>
              <a:buChar char="•"/>
            </a:pPr>
            <a:endParaRPr lang="en-US" sz="1800">
              <a:solidFill>
                <a:srgbClr val="494949"/>
              </a:solidFill>
            </a:endParaRPr>
          </a:p>
          <a:p>
            <a:pPr marL="708524" indent="-342834">
              <a:spcBef>
                <a:spcPts val="600"/>
              </a:spcBef>
              <a:buFont typeface="Arial"/>
              <a:buChar char="•"/>
            </a:pPr>
            <a:r>
              <a:rPr lang="en-US" sz="1800">
                <a:solidFill>
                  <a:srgbClr val="494949"/>
                </a:solidFill>
              </a:rPr>
              <a:t>Handles Users and Groups</a:t>
            </a:r>
          </a:p>
          <a:p>
            <a:pPr marL="708524" indent="-342834">
              <a:spcBef>
                <a:spcPts val="600"/>
              </a:spcBef>
              <a:buFont typeface="Arial"/>
              <a:buChar char="•"/>
            </a:pPr>
            <a:endParaRPr lang="en-US" sz="1800">
              <a:solidFill>
                <a:srgbClr val="494949"/>
              </a:solidFill>
            </a:endParaRPr>
          </a:p>
          <a:p>
            <a:pPr marL="708524" indent="-342834">
              <a:spcBef>
                <a:spcPts val="600"/>
              </a:spcBef>
              <a:buFont typeface="Arial"/>
              <a:buChar char="•"/>
            </a:pPr>
            <a:r>
              <a:rPr lang="en-US" sz="1800"/>
              <a:t>Controls access to database accounts via </a:t>
            </a:r>
            <a:r>
              <a:rPr lang="en-US" sz="1800">
                <a:hlinkClick r:id="rId3"/>
              </a:rPr>
              <a:t>defined roles</a:t>
            </a:r>
            <a:r>
              <a:rPr lang="en-US" sz="1800"/>
              <a:t> (</a:t>
            </a:r>
            <a:r>
              <a:rPr lang="en-US" sz="1600"/>
              <a:t>Owner, Reader, Contributor, …)</a:t>
            </a:r>
          </a:p>
          <a:p>
            <a:pPr marL="945070" lvl="1" indent="-342834">
              <a:spcBef>
                <a:spcPts val="600"/>
              </a:spcBef>
              <a:buFont typeface="Arial"/>
              <a:buChar char="•"/>
            </a:pPr>
            <a:endParaRPr lang="en-US" sz="300">
              <a:solidFill>
                <a:srgbClr val="494949"/>
              </a:solidFill>
            </a:endParaRPr>
          </a:p>
        </p:txBody>
      </p:sp>
      <p:sp>
        <p:nvSpPr>
          <p:cNvPr id="9" name="Rectangle 8"/>
          <p:cNvSpPr/>
          <p:nvPr/>
        </p:nvSpPr>
        <p:spPr>
          <a:xfrm>
            <a:off x="216535" y="1665770"/>
            <a:ext cx="807593" cy="523220"/>
          </a:xfrm>
          <a:prstGeom prst="rect">
            <a:avLst/>
          </a:prstGeom>
        </p:spPr>
        <p:txBody>
          <a:bodyPr wrap="square">
            <a:spAutoFit/>
          </a:bodyPr>
          <a:lstStyle/>
          <a:p>
            <a:r>
              <a:rPr lang="en-US" sz="1400">
                <a:latin typeface="+mj-lt"/>
              </a:rPr>
              <a:t>Access </a:t>
            </a:r>
          </a:p>
          <a:p>
            <a:r>
              <a:rPr lang="en-US" sz="1400">
                <a:latin typeface="+mj-lt"/>
              </a:rPr>
              <a:t>control</a:t>
            </a:r>
          </a:p>
        </p:txBody>
      </p:sp>
      <p:cxnSp>
        <p:nvCxnSpPr>
          <p:cNvPr id="29" name="Elbow Connector 28"/>
          <p:cNvCxnSpPr/>
          <p:nvPr/>
        </p:nvCxnSpPr>
        <p:spPr>
          <a:xfrm>
            <a:off x="536575" y="2203702"/>
            <a:ext cx="1135471" cy="709315"/>
          </a:xfrm>
          <a:prstGeom prst="bentConnector3">
            <a:avLst>
              <a:gd name="adj1" fmla="val 30443"/>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068826" y="1102369"/>
            <a:ext cx="7201326" cy="4186149"/>
          </a:xfrm>
          <a:prstGeom prst="rect">
            <a:avLst/>
          </a:prstGeom>
        </p:spPr>
      </p:pic>
    </p:spTree>
    <p:extLst>
      <p:ext uri="{BB962C8B-B14F-4D97-AF65-F5344CB8AC3E}">
        <p14:creationId xmlns:p14="http://schemas.microsoft.com/office/powerpoint/2010/main" val="360354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Authorization: Master Key</a:t>
            </a:r>
          </a:p>
        </p:txBody>
      </p:sp>
      <p:sp>
        <p:nvSpPr>
          <p:cNvPr id="2" name="Content Placeholder 1"/>
          <p:cNvSpPr>
            <a:spLocks noGrp="1"/>
          </p:cNvSpPr>
          <p:nvPr>
            <p:ph idx="4294967295"/>
          </p:nvPr>
        </p:nvSpPr>
        <p:spPr>
          <a:xfrm>
            <a:off x="974577" y="1371902"/>
            <a:ext cx="4893184" cy="863346"/>
          </a:xfrm>
        </p:spPr>
        <p:txBody>
          <a:bodyPr/>
          <a:lstStyle/>
          <a:p>
            <a:pPr marL="0" indent="0">
              <a:buNone/>
            </a:pPr>
            <a:r>
              <a:rPr lang="en-US" sz="1800" dirty="0">
                <a:cs typeface="Segoe UI" panose="020B0502040204020203" pitchFamily="34" charset="0"/>
              </a:rPr>
              <a:t>Master key - a security token to access all resources for an account. Individuals with the key have full access including read and write access to the all resources in the database account. </a:t>
            </a:r>
          </a:p>
          <a:p>
            <a:pPr marL="285750" indent="-285750"/>
            <a:endParaRPr lang="en-US" sz="1800" dirty="0">
              <a:cs typeface="Segoe UI" panose="020B0502040204020203" pitchFamily="34" charset="0"/>
            </a:endParaRPr>
          </a:p>
          <a:p>
            <a:pPr marL="525780" indent="-342900">
              <a:spcBef>
                <a:spcPts val="300"/>
              </a:spcBef>
              <a:spcAft>
                <a:spcPts val="600"/>
              </a:spcAft>
            </a:pPr>
            <a:endParaRPr lang="en-US" sz="1800" dirty="0">
              <a:cs typeface="Segoe UI" panose="020B0502040204020203" pitchFamily="34" charset="0"/>
            </a:endParaRPr>
          </a:p>
        </p:txBody>
      </p:sp>
      <p:sp>
        <p:nvSpPr>
          <p:cNvPr id="5" name="Freeform 37"/>
          <p:cNvSpPr>
            <a:spLocks/>
          </p:cNvSpPr>
          <p:nvPr/>
        </p:nvSpPr>
        <p:spPr bwMode="auto">
          <a:xfrm>
            <a:off x="6611723" y="1497302"/>
            <a:ext cx="366712" cy="417513"/>
          </a:xfrm>
          <a:custGeom>
            <a:avLst/>
            <a:gdLst>
              <a:gd name="T0" fmla="*/ 165 w 165"/>
              <a:gd name="T1" fmla="*/ 100 h 188"/>
              <a:gd name="T2" fmla="*/ 163 w 165"/>
              <a:gd name="T3" fmla="*/ 99 h 188"/>
              <a:gd name="T4" fmla="*/ 141 w 165"/>
              <a:gd name="T5" fmla="*/ 99 h 188"/>
              <a:gd name="T6" fmla="*/ 140 w 165"/>
              <a:gd name="T7" fmla="*/ 101 h 188"/>
              <a:gd name="T8" fmla="*/ 140 w 165"/>
              <a:gd name="T9" fmla="*/ 101 h 188"/>
              <a:gd name="T10" fmla="*/ 127 w 165"/>
              <a:gd name="T11" fmla="*/ 137 h 188"/>
              <a:gd name="T12" fmla="*/ 49 w 165"/>
              <a:gd name="T13" fmla="*/ 140 h 188"/>
              <a:gd name="T14" fmla="*/ 45 w 165"/>
              <a:gd name="T15" fmla="*/ 64 h 188"/>
              <a:gd name="T16" fmla="*/ 77 w 165"/>
              <a:gd name="T17" fmla="*/ 49 h 188"/>
              <a:gd name="T18" fmla="*/ 84 w 165"/>
              <a:gd name="T19" fmla="*/ 47 h 188"/>
              <a:gd name="T20" fmla="*/ 84 w 165"/>
              <a:gd name="T21" fmla="*/ 70 h 188"/>
              <a:gd name="T22" fmla="*/ 131 w 165"/>
              <a:gd name="T23" fmla="*/ 36 h 188"/>
              <a:gd name="T24" fmla="*/ 86 w 165"/>
              <a:gd name="T25" fmla="*/ 0 h 188"/>
              <a:gd name="T26" fmla="*/ 85 w 165"/>
              <a:gd name="T27" fmla="*/ 24 h 188"/>
              <a:gd name="T28" fmla="*/ 79 w 165"/>
              <a:gd name="T29" fmla="*/ 24 h 188"/>
              <a:gd name="T30" fmla="*/ 28 w 165"/>
              <a:gd name="T31" fmla="*/ 49 h 188"/>
              <a:gd name="T32" fmla="*/ 33 w 165"/>
              <a:gd name="T33" fmla="*/ 158 h 188"/>
              <a:gd name="T34" fmla="*/ 33 w 165"/>
              <a:gd name="T35" fmla="*/ 158 h 188"/>
              <a:gd name="T36" fmla="*/ 143 w 165"/>
              <a:gd name="T37" fmla="*/ 152 h 188"/>
              <a:gd name="T38" fmla="*/ 165 w 165"/>
              <a:gd name="T39"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88">
                <a:moveTo>
                  <a:pt x="165" y="100"/>
                </a:moveTo>
                <a:cubicBezTo>
                  <a:pt x="163" y="99"/>
                  <a:pt x="163" y="99"/>
                  <a:pt x="163" y="99"/>
                </a:cubicBezTo>
                <a:cubicBezTo>
                  <a:pt x="141" y="99"/>
                  <a:pt x="141" y="99"/>
                  <a:pt x="141" y="99"/>
                </a:cubicBezTo>
                <a:cubicBezTo>
                  <a:pt x="140" y="101"/>
                  <a:pt x="140" y="101"/>
                  <a:pt x="140" y="101"/>
                </a:cubicBezTo>
                <a:cubicBezTo>
                  <a:pt x="140" y="101"/>
                  <a:pt x="140" y="101"/>
                  <a:pt x="140" y="101"/>
                </a:cubicBezTo>
                <a:cubicBezTo>
                  <a:pt x="140" y="113"/>
                  <a:pt x="136" y="128"/>
                  <a:pt x="127" y="137"/>
                </a:cubicBezTo>
                <a:cubicBezTo>
                  <a:pt x="106" y="160"/>
                  <a:pt x="72" y="161"/>
                  <a:pt x="49" y="140"/>
                </a:cubicBezTo>
                <a:cubicBezTo>
                  <a:pt x="28" y="121"/>
                  <a:pt x="27" y="86"/>
                  <a:pt x="45" y="64"/>
                </a:cubicBezTo>
                <a:cubicBezTo>
                  <a:pt x="54" y="54"/>
                  <a:pt x="64" y="49"/>
                  <a:pt x="77" y="49"/>
                </a:cubicBezTo>
                <a:cubicBezTo>
                  <a:pt x="84" y="47"/>
                  <a:pt x="84" y="47"/>
                  <a:pt x="84" y="47"/>
                </a:cubicBezTo>
                <a:cubicBezTo>
                  <a:pt x="84" y="70"/>
                  <a:pt x="84" y="70"/>
                  <a:pt x="84" y="70"/>
                </a:cubicBezTo>
                <a:cubicBezTo>
                  <a:pt x="131" y="36"/>
                  <a:pt x="131" y="36"/>
                  <a:pt x="131" y="36"/>
                </a:cubicBezTo>
                <a:cubicBezTo>
                  <a:pt x="86" y="0"/>
                  <a:pt x="86" y="0"/>
                  <a:pt x="86" y="0"/>
                </a:cubicBezTo>
                <a:cubicBezTo>
                  <a:pt x="85" y="24"/>
                  <a:pt x="85" y="24"/>
                  <a:pt x="85" y="24"/>
                </a:cubicBezTo>
                <a:cubicBezTo>
                  <a:pt x="79" y="24"/>
                  <a:pt x="79" y="24"/>
                  <a:pt x="79" y="24"/>
                </a:cubicBezTo>
                <a:cubicBezTo>
                  <a:pt x="59" y="26"/>
                  <a:pt x="42" y="34"/>
                  <a:pt x="28" y="49"/>
                </a:cubicBezTo>
                <a:cubicBezTo>
                  <a:pt x="0" y="80"/>
                  <a:pt x="2" y="129"/>
                  <a:pt x="33" y="158"/>
                </a:cubicBezTo>
                <a:cubicBezTo>
                  <a:pt x="33" y="158"/>
                  <a:pt x="33" y="158"/>
                  <a:pt x="33" y="158"/>
                </a:cubicBezTo>
                <a:cubicBezTo>
                  <a:pt x="65" y="188"/>
                  <a:pt x="114" y="184"/>
                  <a:pt x="143" y="152"/>
                </a:cubicBezTo>
                <a:cubicBezTo>
                  <a:pt x="157" y="138"/>
                  <a:pt x="164" y="120"/>
                  <a:pt x="165" y="100"/>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5"/>
          <p:cNvSpPr/>
          <p:nvPr/>
        </p:nvSpPr>
        <p:spPr>
          <a:xfrm>
            <a:off x="7063145" y="1410425"/>
            <a:ext cx="4594372" cy="1200329"/>
          </a:xfrm>
          <a:prstGeom prst="rect">
            <a:avLst/>
          </a:prstGeom>
        </p:spPr>
        <p:txBody>
          <a:bodyPr wrap="square">
            <a:spAutoFit/>
          </a:bodyPr>
          <a:lstStyle/>
          <a:p>
            <a:r>
              <a:rPr lang="en-US" dirty="0">
                <a:latin typeface="+mj-lt"/>
                <a:cs typeface="Segoe UI" panose="020B0502040204020203" pitchFamily="34" charset="0"/>
              </a:rPr>
              <a:t>All keys are created during the creation of an account, but can be regenerated and rotated at anytime. </a:t>
            </a:r>
          </a:p>
          <a:p>
            <a:pPr marL="285750" indent="-285750"/>
            <a:endParaRPr lang="en-US" dirty="0">
              <a:latin typeface="+mj-lt"/>
              <a:cs typeface="Segoe UI" panose="020B0502040204020203" pitchFamily="34" charset="0"/>
            </a:endParaRPr>
          </a:p>
        </p:txBody>
      </p:sp>
      <p:sp>
        <p:nvSpPr>
          <p:cNvPr id="7" name="Rectangle 6"/>
          <p:cNvSpPr/>
          <p:nvPr/>
        </p:nvSpPr>
        <p:spPr>
          <a:xfrm>
            <a:off x="1098770" y="2976765"/>
            <a:ext cx="4638982" cy="923330"/>
          </a:xfrm>
          <a:prstGeom prst="rect">
            <a:avLst/>
          </a:prstGeom>
        </p:spPr>
        <p:txBody>
          <a:bodyPr wrap="square">
            <a:spAutoFit/>
          </a:bodyPr>
          <a:lstStyle/>
          <a:p>
            <a:r>
              <a:rPr lang="en-US" dirty="0">
                <a:latin typeface="+mj-lt"/>
                <a:cs typeface="Segoe UI" panose="020B0502040204020203" pitchFamily="34" charset="0"/>
              </a:rPr>
              <a:t>Each account consists of 2 Master keys: Primary key and Secondary key</a:t>
            </a:r>
          </a:p>
          <a:p>
            <a:pPr marL="285750" indent="-285750"/>
            <a:endParaRPr lang="en-US" dirty="0">
              <a:latin typeface="+mj-lt"/>
              <a:cs typeface="Segoe UI" panose="020B0502040204020203" pitchFamily="34" charset="0"/>
            </a:endParaRPr>
          </a:p>
        </p:txBody>
      </p:sp>
      <p:sp>
        <p:nvSpPr>
          <p:cNvPr id="8" name="Rectangle 7"/>
          <p:cNvSpPr/>
          <p:nvPr/>
        </p:nvSpPr>
        <p:spPr>
          <a:xfrm>
            <a:off x="7018725" y="2998593"/>
            <a:ext cx="4683212" cy="1477328"/>
          </a:xfrm>
          <a:prstGeom prst="rect">
            <a:avLst/>
          </a:prstGeom>
        </p:spPr>
        <p:txBody>
          <a:bodyPr wrap="square">
            <a:spAutoFit/>
          </a:bodyPr>
          <a:lstStyle/>
          <a:p>
            <a:r>
              <a:rPr lang="en-US" dirty="0">
                <a:latin typeface="+mj-lt"/>
                <a:cs typeface="Segoe UI" panose="020B0502040204020203" pitchFamily="34" charset="0"/>
              </a:rPr>
              <a:t>Account administrators have the ability to regenerate the keys as needed. For instructions, see </a:t>
            </a:r>
            <a:r>
              <a:rPr lang="en-US" dirty="0">
                <a:latin typeface="+mj-lt"/>
                <a:cs typeface="Segoe UI" panose="020B0502040204020203" pitchFamily="34" charset="0"/>
                <a:hlinkClick r:id="rId3"/>
              </a:rPr>
              <a:t>How to manage a Cosmos DB account</a:t>
            </a:r>
            <a:r>
              <a:rPr lang="en-US" dirty="0">
                <a:latin typeface="+mj-lt"/>
                <a:cs typeface="Segoe UI" panose="020B0502040204020203" pitchFamily="34" charset="0"/>
              </a:rPr>
              <a:t>.</a:t>
            </a:r>
          </a:p>
          <a:p>
            <a:pPr marL="285750" indent="-285750"/>
            <a:endParaRPr lang="en-US" dirty="0">
              <a:latin typeface="+mj-lt"/>
              <a:cs typeface="Segoe UI" panose="020B0502040204020203" pitchFamily="34" charset="0"/>
            </a:endParaRPr>
          </a:p>
        </p:txBody>
      </p:sp>
      <p:sp>
        <p:nvSpPr>
          <p:cNvPr id="9" name="Rectangle 8"/>
          <p:cNvSpPr/>
          <p:nvPr/>
        </p:nvSpPr>
        <p:spPr>
          <a:xfrm>
            <a:off x="1099831" y="4332284"/>
            <a:ext cx="4767930" cy="1200329"/>
          </a:xfrm>
          <a:prstGeom prst="rect">
            <a:avLst/>
          </a:prstGeom>
        </p:spPr>
        <p:txBody>
          <a:bodyPr wrap="square">
            <a:spAutoFit/>
          </a:bodyPr>
          <a:lstStyle/>
          <a:p>
            <a:r>
              <a:rPr lang="en-US" dirty="0">
                <a:latin typeface="+mj-lt"/>
                <a:cs typeface="Segoe UI" panose="020B0502040204020203" pitchFamily="34" charset="0"/>
              </a:rPr>
              <a:t>Use caution when distributing master keys. The primary master key and secondary master key are available in the Keys blade of the </a:t>
            </a:r>
            <a:r>
              <a:rPr lang="en-US" dirty="0">
                <a:latin typeface="+mj-lt"/>
                <a:cs typeface="Segoe UI" panose="020B0502040204020203" pitchFamily="34" charset="0"/>
                <a:hlinkClick r:id="rId4"/>
              </a:rPr>
              <a:t>Azure Portal</a:t>
            </a:r>
            <a:r>
              <a:rPr lang="en-US" dirty="0">
                <a:latin typeface="+mj-lt"/>
                <a:cs typeface="Segoe UI" panose="020B0502040204020203" pitchFamily="34" charset="0"/>
              </a:rPr>
              <a:t>.</a:t>
            </a:r>
          </a:p>
        </p:txBody>
      </p:sp>
      <p:grpSp>
        <p:nvGrpSpPr>
          <p:cNvPr id="24" name="Group 23"/>
          <p:cNvGrpSpPr/>
          <p:nvPr/>
        </p:nvGrpSpPr>
        <p:grpSpPr>
          <a:xfrm rot="18498207">
            <a:off x="376448" y="2948453"/>
            <a:ext cx="811615" cy="619233"/>
            <a:chOff x="9118866" y="1757965"/>
            <a:chExt cx="1086922" cy="829282"/>
          </a:xfrm>
        </p:grpSpPr>
        <p:pic>
          <p:nvPicPr>
            <p:cNvPr id="23" name="Picture 22"/>
            <p:cNvPicPr>
              <a:picLocks noChangeAspect="1"/>
            </p:cNvPicPr>
            <p:nvPr/>
          </p:nvPicPr>
          <p:blipFill>
            <a:blip r:embed="rId5"/>
            <a:stretch>
              <a:fillRect/>
            </a:stretch>
          </p:blipFill>
          <p:spPr>
            <a:xfrm>
              <a:off x="9118866" y="1757965"/>
              <a:ext cx="1086922" cy="754807"/>
            </a:xfrm>
            <a:prstGeom prst="rect">
              <a:avLst/>
            </a:prstGeom>
          </p:spPr>
        </p:pic>
        <p:sp>
          <p:nvSpPr>
            <p:cNvPr id="17" name="Freeform 14"/>
            <p:cNvSpPr>
              <a:spLocks/>
            </p:cNvSpPr>
            <p:nvPr/>
          </p:nvSpPr>
          <p:spPr bwMode="auto">
            <a:xfrm>
              <a:off x="9258070" y="2007292"/>
              <a:ext cx="55563" cy="1635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19"/>
            <p:cNvGrpSpPr/>
            <p:nvPr/>
          </p:nvGrpSpPr>
          <p:grpSpPr>
            <a:xfrm rot="16200000">
              <a:off x="9424203" y="2123697"/>
              <a:ext cx="276225" cy="650876"/>
              <a:chOff x="9146945" y="2404167"/>
              <a:chExt cx="276225" cy="650876"/>
            </a:xfrm>
          </p:grpSpPr>
          <p:sp>
            <p:nvSpPr>
              <p:cNvPr id="10" name="Freeform 6"/>
              <p:cNvSpPr>
                <a:spLocks/>
              </p:cNvSpPr>
              <p:nvPr/>
            </p:nvSpPr>
            <p:spPr bwMode="auto">
              <a:xfrm>
                <a:off x="9146945" y="2408930"/>
                <a:ext cx="276225" cy="646113"/>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p:cNvSpPr>
              <p:nvPr/>
            </p:nvSpPr>
            <p:spPr bwMode="auto">
              <a:xfrm>
                <a:off x="9181870" y="2408930"/>
                <a:ext cx="241300" cy="342900"/>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p:cNvSpPr>
                <a:spLocks/>
              </p:cNvSpPr>
              <p:nvPr/>
            </p:nvSpPr>
            <p:spPr bwMode="auto">
              <a:xfrm>
                <a:off x="9326332" y="2810567"/>
                <a:ext cx="9525" cy="38100"/>
              </a:xfrm>
              <a:custGeom>
                <a:avLst/>
                <a:gdLst>
                  <a:gd name="T0" fmla="*/ 6 w 6"/>
                  <a:gd name="T1" fmla="*/ 6 h 24"/>
                  <a:gd name="T2" fmla="*/ 0 w 6"/>
                  <a:gd name="T3" fmla="*/ 0 h 24"/>
                  <a:gd name="T4" fmla="*/ 3 w 6"/>
                  <a:gd name="T5" fmla="*/ 24 h 24"/>
                  <a:gd name="T6" fmla="*/ 6 w 6"/>
                  <a:gd name="T7" fmla="*/ 23 h 24"/>
                  <a:gd name="T8" fmla="*/ 6 w 6"/>
                  <a:gd name="T9" fmla="*/ 6 h 24"/>
                </a:gdLst>
                <a:ahLst/>
                <a:cxnLst>
                  <a:cxn ang="0">
                    <a:pos x="T0" y="T1"/>
                  </a:cxn>
                  <a:cxn ang="0">
                    <a:pos x="T2" y="T3"/>
                  </a:cxn>
                  <a:cxn ang="0">
                    <a:pos x="T4" y="T5"/>
                  </a:cxn>
                  <a:cxn ang="0">
                    <a:pos x="T6" y="T7"/>
                  </a:cxn>
                  <a:cxn ang="0">
                    <a:pos x="T8" y="T9"/>
                  </a:cxn>
                </a:cxnLst>
                <a:rect l="0" t="0" r="r" b="b"/>
                <a:pathLst>
                  <a:path w="6" h="24">
                    <a:moveTo>
                      <a:pt x="6" y="6"/>
                    </a:moveTo>
                    <a:lnTo>
                      <a:pt x="0" y="0"/>
                    </a:lnTo>
                    <a:lnTo>
                      <a:pt x="3" y="24"/>
                    </a:lnTo>
                    <a:lnTo>
                      <a:pt x="6" y="23"/>
                    </a:lnTo>
                    <a:lnTo>
                      <a:pt x="6" y="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5"/>
              <p:cNvSpPr>
                <a:spLocks noChangeArrowheads="1"/>
              </p:cNvSpPr>
              <p:nvPr/>
            </p:nvSpPr>
            <p:spPr bwMode="auto">
              <a:xfrm>
                <a:off x="9240607" y="2404167"/>
                <a:ext cx="88900" cy="889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
            <p:cNvSpPr>
              <a:spLocks/>
            </p:cNvSpPr>
            <p:nvPr/>
          </p:nvSpPr>
          <p:spPr bwMode="auto">
            <a:xfrm>
              <a:off x="9258070" y="2170805"/>
              <a:ext cx="55563" cy="30480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Picture 21"/>
          <p:cNvPicPr>
            <a:picLocks noChangeAspect="1"/>
          </p:cNvPicPr>
          <p:nvPr/>
        </p:nvPicPr>
        <p:blipFill>
          <a:blip r:embed="rId5"/>
          <a:stretch>
            <a:fillRect/>
          </a:stretch>
        </p:blipFill>
        <p:spPr>
          <a:xfrm rot="16200000">
            <a:off x="488319" y="1537190"/>
            <a:ext cx="767189" cy="532770"/>
          </a:xfrm>
          <a:prstGeom prst="rect">
            <a:avLst/>
          </a:prstGeom>
        </p:spPr>
      </p:pic>
      <p:grpSp>
        <p:nvGrpSpPr>
          <p:cNvPr id="26" name="Group 25"/>
          <p:cNvGrpSpPr/>
          <p:nvPr/>
        </p:nvGrpSpPr>
        <p:grpSpPr>
          <a:xfrm>
            <a:off x="6611723" y="3086622"/>
            <a:ext cx="344488" cy="412751"/>
            <a:chOff x="7158044" y="4316420"/>
            <a:chExt cx="344488" cy="412751"/>
          </a:xfrm>
        </p:grpSpPr>
        <p:sp>
          <p:nvSpPr>
            <p:cNvPr id="27" name="Freeform 26"/>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28" name="Freeform 27"/>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sp>
        <p:nvSpPr>
          <p:cNvPr id="29" name="&quot;No&quot; Symbol 28"/>
          <p:cNvSpPr/>
          <p:nvPr/>
        </p:nvSpPr>
        <p:spPr bwMode="auto">
          <a:xfrm>
            <a:off x="485470" y="4332284"/>
            <a:ext cx="494036" cy="494036"/>
          </a:xfrm>
          <a:prstGeom prst="noSmoking">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5231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497486" y="2131556"/>
            <a:ext cx="6747479" cy="4305534"/>
          </a:xfrm>
          <a:prstGeom prst="rect">
            <a:avLst/>
          </a:prstGeom>
        </p:spPr>
      </p:pic>
      <p:sp>
        <p:nvSpPr>
          <p:cNvPr id="4" name="Text Placeholder 3"/>
          <p:cNvSpPr>
            <a:spLocks noGrp="1"/>
          </p:cNvSpPr>
          <p:nvPr>
            <p:ph type="body" sz="quarter" idx="4294967295"/>
          </p:nvPr>
        </p:nvSpPr>
        <p:spPr>
          <a:xfrm>
            <a:off x="496603" y="709782"/>
            <a:ext cx="9801225"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When you create a Cosmos DB account, the service generates two master access keys that can be used for authentication when  Cosmos DB account is accessed. By providing two access keys, Cosmos DB enables you to regenerate/rotate the keys with no interruption to your Cosmos DB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Authorization: View, copy and regenerate/rotate access keys </a:t>
            </a:r>
          </a:p>
        </p:txBody>
      </p:sp>
      <p:grpSp>
        <p:nvGrpSpPr>
          <p:cNvPr id="25" name="Group 24"/>
          <p:cNvGrpSpPr/>
          <p:nvPr/>
        </p:nvGrpSpPr>
        <p:grpSpPr>
          <a:xfrm>
            <a:off x="1954385" y="2776217"/>
            <a:ext cx="10297886" cy="2118217"/>
            <a:chOff x="893418" y="1629770"/>
            <a:chExt cx="10284578" cy="2118217"/>
          </a:xfrm>
        </p:grpSpPr>
        <p:cxnSp>
          <p:nvCxnSpPr>
            <p:cNvPr id="7" name="Elbow Connector 6"/>
            <p:cNvCxnSpPr>
              <a:stCxn id="14" idx="1"/>
            </p:cNvCxnSpPr>
            <p:nvPr/>
          </p:nvCxnSpPr>
          <p:spPr>
            <a:xfrm rot="10800000" flipV="1">
              <a:off x="893418" y="1783659"/>
              <a:ext cx="5763378" cy="1964328"/>
            </a:xfrm>
            <a:prstGeom prst="bentConnector3">
              <a:avLst>
                <a:gd name="adj1" fmla="val 90066"/>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656796" y="1629770"/>
              <a:ext cx="4521200" cy="307777"/>
            </a:xfrm>
            <a:prstGeom prst="rect">
              <a:avLst/>
            </a:prstGeom>
          </p:spPr>
          <p:txBody>
            <a:bodyPr wrap="square">
              <a:spAutoFit/>
            </a:bodyPr>
            <a:lstStyle/>
            <a:p>
              <a:r>
                <a:rPr lang="en-US" sz="1400">
                  <a:latin typeface="+mj-lt"/>
                </a:rPr>
                <a:t>View yours Keys from your </a:t>
              </a:r>
              <a:r>
                <a:rPr lang="en-US" sz="1400" b="1">
                  <a:latin typeface="+mj-lt"/>
                </a:rPr>
                <a:t>Cosmos DB Account blade</a:t>
              </a:r>
              <a:endParaRPr lang="en-US" sz="1400">
                <a:latin typeface="+mj-lt"/>
              </a:endParaRPr>
            </a:p>
          </p:txBody>
        </p:sp>
        <p:cxnSp>
          <p:nvCxnSpPr>
            <p:cNvPr id="15" name="Elbow Connector 14"/>
            <p:cNvCxnSpPr/>
            <p:nvPr/>
          </p:nvCxnSpPr>
          <p:spPr>
            <a:xfrm rot="10800000">
              <a:off x="5786848" y="2406651"/>
              <a:ext cx="869953" cy="326575"/>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656796" y="2541685"/>
              <a:ext cx="4521200" cy="307777"/>
            </a:xfrm>
            <a:prstGeom prst="rect">
              <a:avLst/>
            </a:prstGeom>
          </p:spPr>
          <p:txBody>
            <a:bodyPr wrap="square">
              <a:spAutoFit/>
            </a:bodyPr>
            <a:lstStyle/>
            <a:p>
              <a:r>
                <a:rPr lang="en-US" sz="1400">
                  <a:latin typeface="+mj-lt"/>
                </a:rPr>
                <a:t>Copy yours Uri + Keys from the </a:t>
              </a:r>
              <a:r>
                <a:rPr lang="en-US" sz="1400" b="1">
                  <a:latin typeface="+mj-lt"/>
                </a:rPr>
                <a:t>Keys panel</a:t>
              </a:r>
              <a:endParaRPr lang="en-US" sz="1400">
                <a:latin typeface="+mj-lt"/>
              </a:endParaRPr>
            </a:p>
          </p:txBody>
        </p:sp>
        <p:cxnSp>
          <p:nvCxnSpPr>
            <p:cNvPr id="21" name="Elbow Connector 20"/>
            <p:cNvCxnSpPr>
              <a:stCxn id="23" idx="1"/>
            </p:cNvCxnSpPr>
            <p:nvPr/>
          </p:nvCxnSpPr>
          <p:spPr>
            <a:xfrm rot="10800000">
              <a:off x="5786848" y="3159777"/>
              <a:ext cx="869949" cy="434322"/>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6796" y="3440210"/>
              <a:ext cx="4521200" cy="307777"/>
            </a:xfrm>
            <a:prstGeom prst="rect">
              <a:avLst/>
            </a:prstGeom>
          </p:spPr>
          <p:txBody>
            <a:bodyPr wrap="square">
              <a:spAutoFit/>
            </a:bodyPr>
            <a:lstStyle/>
            <a:p>
              <a:r>
                <a:rPr lang="en-US" sz="1400">
                  <a:latin typeface="+mj-lt"/>
                </a:rPr>
                <a:t>Regenerate yours Keys from the </a:t>
              </a:r>
              <a:r>
                <a:rPr lang="en-US" sz="1400" b="1">
                  <a:latin typeface="+mj-lt"/>
                </a:rPr>
                <a:t>Keys panel</a:t>
              </a:r>
              <a:endParaRPr lang="en-US" sz="1400">
                <a:latin typeface="+mj-lt"/>
              </a:endParaRPr>
            </a:p>
          </p:txBody>
        </p:sp>
      </p:grpSp>
    </p:spTree>
    <p:extLst>
      <p:ext uri="{BB962C8B-B14F-4D97-AF65-F5344CB8AC3E}">
        <p14:creationId xmlns:p14="http://schemas.microsoft.com/office/powerpoint/2010/main" val="327356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536576" y="885826"/>
            <a:ext cx="6630138"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Periodically regenerate/rotate your Cosmos DB account access keys to keep your connections more secure. </a:t>
            </a:r>
          </a:p>
          <a:p>
            <a:pPr marL="0" indent="0">
              <a:lnSpc>
                <a:spcPct val="100000"/>
              </a:lnSpc>
              <a:spcBef>
                <a:spcPts val="0"/>
              </a:spcBef>
              <a:buNone/>
            </a:pPr>
            <a:endParaRPr lang="en-US" sz="1800">
              <a:solidFill>
                <a:srgbClr val="494949"/>
              </a:solidFill>
              <a:cs typeface="Segoe UI" panose="020B0502040204020203" pitchFamily="34" charset="0"/>
            </a:endParaRPr>
          </a:p>
          <a:p>
            <a:pPr marL="0" indent="0">
              <a:lnSpc>
                <a:spcPct val="100000"/>
              </a:lnSpc>
              <a:spcBef>
                <a:spcPts val="0"/>
              </a:spcBef>
              <a:buNone/>
            </a:pPr>
            <a:r>
              <a:rPr lang="en-US" sz="1800">
                <a:solidFill>
                  <a:srgbClr val="494949"/>
                </a:solidFill>
                <a:cs typeface="Segoe UI" panose="020B0502040204020203" pitchFamily="34" charset="0"/>
              </a:rPr>
              <a:t>Two master keys are assigned to each account to allow administrators to regenerate one key while the other maintains connections to the Cosmos DB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Authorization Best practice: Regenerate/Rotate access keys</a:t>
            </a:r>
          </a:p>
        </p:txBody>
      </p:sp>
      <p:grpSp>
        <p:nvGrpSpPr>
          <p:cNvPr id="8" name="Group 7"/>
          <p:cNvGrpSpPr/>
          <p:nvPr/>
        </p:nvGrpSpPr>
        <p:grpSpPr>
          <a:xfrm>
            <a:off x="2355740" y="3581460"/>
            <a:ext cx="1132485" cy="684672"/>
            <a:chOff x="803322" y="1762786"/>
            <a:chExt cx="4199176" cy="2429243"/>
          </a:xfrm>
        </p:grpSpPr>
        <p:sp>
          <p:nvSpPr>
            <p:cNvPr id="9" name="Rectangle 8"/>
            <p:cNvSpPr/>
            <p:nvPr/>
          </p:nvSpPr>
          <p:spPr>
            <a:xfrm>
              <a:off x="803322" y="1762786"/>
              <a:ext cx="4199176" cy="2429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3322" y="1762786"/>
              <a:ext cx="215845" cy="2429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8365" y="1845201"/>
              <a:ext cx="817618"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72487" y="1845201"/>
              <a:ext cx="405201"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93182" y="2045252"/>
              <a:ext cx="1727200" cy="1298637"/>
              <a:chOff x="803965" y="1652104"/>
              <a:chExt cx="1727200" cy="1298637"/>
            </a:xfrm>
            <a:solidFill>
              <a:schemeClr val="accent1">
                <a:lumMod val="20000"/>
                <a:lumOff val="80000"/>
                <a:alpha val="62000"/>
              </a:schemeClr>
            </a:solidFill>
          </p:grpSpPr>
          <p:sp>
            <p:nvSpPr>
              <p:cNvPr id="14" name="Rectangle 13"/>
              <p:cNvSpPr/>
              <p:nvPr/>
            </p:nvSpPr>
            <p:spPr>
              <a:xfrm>
                <a:off x="803965" y="1652104"/>
                <a:ext cx="1281561" cy="856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17843" y="1652104"/>
                <a:ext cx="413322" cy="20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117843" y="1899478"/>
                <a:ext cx="413322" cy="188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03965" y="2539923"/>
                <a:ext cx="448662" cy="410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17843" y="2126946"/>
                <a:ext cx="413322" cy="382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9" name="Picture 18"/>
          <p:cNvPicPr>
            <a:picLocks noChangeAspect="1"/>
          </p:cNvPicPr>
          <p:nvPr/>
        </p:nvPicPr>
        <p:blipFill>
          <a:blip r:embed="rId3"/>
          <a:stretch>
            <a:fillRect/>
          </a:stretch>
        </p:blipFill>
        <p:spPr>
          <a:xfrm>
            <a:off x="4614113" y="3638977"/>
            <a:ext cx="1086922" cy="754807"/>
          </a:xfrm>
          <a:prstGeom prst="rect">
            <a:avLst/>
          </a:prstGeom>
        </p:spPr>
      </p:pic>
      <p:grpSp>
        <p:nvGrpSpPr>
          <p:cNvPr id="3" name="Group 2"/>
          <p:cNvGrpSpPr/>
          <p:nvPr/>
        </p:nvGrpSpPr>
        <p:grpSpPr>
          <a:xfrm>
            <a:off x="6831706" y="3581460"/>
            <a:ext cx="379977" cy="744308"/>
            <a:chOff x="4840288" y="5084763"/>
            <a:chExt cx="269875" cy="528638"/>
          </a:xfrm>
        </p:grpSpPr>
        <p:sp>
          <p:nvSpPr>
            <p:cNvPr id="21" name="Freeform 6"/>
            <p:cNvSpPr>
              <a:spLocks/>
            </p:cNvSpPr>
            <p:nvPr/>
          </p:nvSpPr>
          <p:spPr bwMode="auto">
            <a:xfrm>
              <a:off x="4840288" y="5084763"/>
              <a:ext cx="269875" cy="528638"/>
            </a:xfrm>
            <a:custGeom>
              <a:avLst/>
              <a:gdLst>
                <a:gd name="T0" fmla="*/ 121 w 121"/>
                <a:gd name="T1" fmla="*/ 8 h 238"/>
                <a:gd name="T2" fmla="*/ 113 w 121"/>
                <a:gd name="T3" fmla="*/ 0 h 238"/>
                <a:gd name="T4" fmla="*/ 8 w 121"/>
                <a:gd name="T5" fmla="*/ 0 h 238"/>
                <a:gd name="T6" fmla="*/ 0 w 121"/>
                <a:gd name="T7" fmla="*/ 8 h 238"/>
                <a:gd name="T8" fmla="*/ 0 w 121"/>
                <a:gd name="T9" fmla="*/ 230 h 238"/>
                <a:gd name="T10" fmla="*/ 8 w 121"/>
                <a:gd name="T11" fmla="*/ 238 h 238"/>
                <a:gd name="T12" fmla="*/ 113 w 121"/>
                <a:gd name="T13" fmla="*/ 238 h 238"/>
                <a:gd name="T14" fmla="*/ 121 w 121"/>
                <a:gd name="T15" fmla="*/ 230 h 238"/>
                <a:gd name="T16" fmla="*/ 121 w 121"/>
                <a:gd name="T17"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38">
                  <a:moveTo>
                    <a:pt x="121" y="8"/>
                  </a:moveTo>
                  <a:cubicBezTo>
                    <a:pt x="121" y="3"/>
                    <a:pt x="117" y="0"/>
                    <a:pt x="113" y="0"/>
                  </a:cubicBezTo>
                  <a:cubicBezTo>
                    <a:pt x="8" y="0"/>
                    <a:pt x="8" y="0"/>
                    <a:pt x="8" y="0"/>
                  </a:cubicBezTo>
                  <a:cubicBezTo>
                    <a:pt x="3" y="0"/>
                    <a:pt x="0" y="3"/>
                    <a:pt x="0" y="8"/>
                  </a:cubicBezTo>
                  <a:cubicBezTo>
                    <a:pt x="0" y="230"/>
                    <a:pt x="0" y="230"/>
                    <a:pt x="0" y="230"/>
                  </a:cubicBezTo>
                  <a:cubicBezTo>
                    <a:pt x="0" y="235"/>
                    <a:pt x="3" y="238"/>
                    <a:pt x="8" y="238"/>
                  </a:cubicBezTo>
                  <a:cubicBezTo>
                    <a:pt x="113" y="238"/>
                    <a:pt x="113" y="238"/>
                    <a:pt x="113" y="238"/>
                  </a:cubicBezTo>
                  <a:cubicBezTo>
                    <a:pt x="117" y="238"/>
                    <a:pt x="121" y="235"/>
                    <a:pt x="121" y="230"/>
                  </a:cubicBezTo>
                  <a:lnTo>
                    <a:pt x="121"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
            <p:cNvSpPr>
              <a:spLocks noChangeArrowheads="1"/>
            </p:cNvSpPr>
            <p:nvPr/>
          </p:nvSpPr>
          <p:spPr bwMode="auto">
            <a:xfrm>
              <a:off x="4862513" y="5162550"/>
              <a:ext cx="225425" cy="3778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noEditPoints="1"/>
            </p:cNvSpPr>
            <p:nvPr/>
          </p:nvSpPr>
          <p:spPr bwMode="auto">
            <a:xfrm>
              <a:off x="4921250" y="5294313"/>
              <a:ext cx="107950" cy="111125"/>
            </a:xfrm>
            <a:custGeom>
              <a:avLst/>
              <a:gdLst>
                <a:gd name="T0" fmla="*/ 49 w 49"/>
                <a:gd name="T1" fmla="*/ 3 h 50"/>
                <a:gd name="T2" fmla="*/ 43 w 49"/>
                <a:gd name="T3" fmla="*/ 0 h 50"/>
                <a:gd name="T4" fmla="*/ 39 w 49"/>
                <a:gd name="T5" fmla="*/ 5 h 50"/>
                <a:gd name="T6" fmla="*/ 0 w 49"/>
                <a:gd name="T7" fmla="*/ 5 h 50"/>
                <a:gd name="T8" fmla="*/ 0 w 49"/>
                <a:gd name="T9" fmla="*/ 50 h 50"/>
                <a:gd name="T10" fmla="*/ 45 w 49"/>
                <a:gd name="T11" fmla="*/ 50 h 50"/>
                <a:gd name="T12" fmla="*/ 45 w 49"/>
                <a:gd name="T13" fmla="*/ 8 h 50"/>
                <a:gd name="T14" fmla="*/ 49 w 49"/>
                <a:gd name="T15" fmla="*/ 3 h 50"/>
                <a:gd name="T16" fmla="*/ 38 w 49"/>
                <a:gd name="T17" fmla="*/ 43 h 50"/>
                <a:gd name="T18" fmla="*/ 7 w 49"/>
                <a:gd name="T19" fmla="*/ 43 h 50"/>
                <a:gd name="T20" fmla="*/ 7 w 49"/>
                <a:gd name="T21" fmla="*/ 12 h 50"/>
                <a:gd name="T22" fmla="*/ 35 w 49"/>
                <a:gd name="T23" fmla="*/ 12 h 50"/>
                <a:gd name="T24" fmla="*/ 24 w 49"/>
                <a:gd name="T25" fmla="*/ 28 h 50"/>
                <a:gd name="T26" fmla="*/ 15 w 49"/>
                <a:gd name="T27" fmla="*/ 20 h 50"/>
                <a:gd name="T28" fmla="*/ 10 w 49"/>
                <a:gd name="T29" fmla="*/ 25 h 50"/>
                <a:gd name="T30" fmla="*/ 25 w 49"/>
                <a:gd name="T31" fmla="*/ 37 h 50"/>
                <a:gd name="T32" fmla="*/ 38 w 49"/>
                <a:gd name="T33" fmla="*/ 19 h 50"/>
                <a:gd name="T34" fmla="*/ 38 w 49"/>
                <a:gd name="T3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49" y="3"/>
                  </a:moveTo>
                  <a:cubicBezTo>
                    <a:pt x="43" y="0"/>
                    <a:pt x="43" y="0"/>
                    <a:pt x="43" y="0"/>
                  </a:cubicBezTo>
                  <a:cubicBezTo>
                    <a:pt x="39" y="5"/>
                    <a:pt x="39" y="5"/>
                    <a:pt x="39" y="5"/>
                  </a:cubicBezTo>
                  <a:cubicBezTo>
                    <a:pt x="0" y="5"/>
                    <a:pt x="0" y="5"/>
                    <a:pt x="0" y="5"/>
                  </a:cubicBezTo>
                  <a:cubicBezTo>
                    <a:pt x="0" y="50"/>
                    <a:pt x="0" y="50"/>
                    <a:pt x="0" y="50"/>
                  </a:cubicBezTo>
                  <a:cubicBezTo>
                    <a:pt x="45" y="50"/>
                    <a:pt x="45" y="50"/>
                    <a:pt x="45" y="50"/>
                  </a:cubicBezTo>
                  <a:cubicBezTo>
                    <a:pt x="45" y="8"/>
                    <a:pt x="45" y="8"/>
                    <a:pt x="45" y="8"/>
                  </a:cubicBezTo>
                  <a:lnTo>
                    <a:pt x="49" y="3"/>
                  </a:lnTo>
                  <a:close/>
                  <a:moveTo>
                    <a:pt x="38" y="43"/>
                  </a:moveTo>
                  <a:cubicBezTo>
                    <a:pt x="7" y="43"/>
                    <a:pt x="7" y="43"/>
                    <a:pt x="7" y="43"/>
                  </a:cubicBezTo>
                  <a:cubicBezTo>
                    <a:pt x="7" y="12"/>
                    <a:pt x="7" y="12"/>
                    <a:pt x="7" y="12"/>
                  </a:cubicBezTo>
                  <a:cubicBezTo>
                    <a:pt x="35" y="12"/>
                    <a:pt x="35" y="12"/>
                    <a:pt x="35" y="12"/>
                  </a:cubicBezTo>
                  <a:cubicBezTo>
                    <a:pt x="32" y="15"/>
                    <a:pt x="29" y="20"/>
                    <a:pt x="24" y="28"/>
                  </a:cubicBezTo>
                  <a:cubicBezTo>
                    <a:pt x="24" y="28"/>
                    <a:pt x="24" y="28"/>
                    <a:pt x="15" y="20"/>
                  </a:cubicBezTo>
                  <a:cubicBezTo>
                    <a:pt x="15" y="20"/>
                    <a:pt x="15" y="20"/>
                    <a:pt x="10" y="25"/>
                  </a:cubicBezTo>
                  <a:cubicBezTo>
                    <a:pt x="10" y="25"/>
                    <a:pt x="10" y="25"/>
                    <a:pt x="25" y="37"/>
                  </a:cubicBezTo>
                  <a:cubicBezTo>
                    <a:pt x="25" y="37"/>
                    <a:pt x="25" y="37"/>
                    <a:pt x="38" y="19"/>
                  </a:cubicBezTo>
                  <a:lnTo>
                    <a:pt x="38" y="4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8447272" y="3581460"/>
            <a:ext cx="1132485" cy="684672"/>
            <a:chOff x="803322" y="1762786"/>
            <a:chExt cx="4199176" cy="2429243"/>
          </a:xfrm>
        </p:grpSpPr>
        <p:sp>
          <p:nvSpPr>
            <p:cNvPr id="25" name="Rectangle 24"/>
            <p:cNvSpPr/>
            <p:nvPr/>
          </p:nvSpPr>
          <p:spPr>
            <a:xfrm>
              <a:off x="803322" y="1762786"/>
              <a:ext cx="4199176" cy="2429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3322" y="1762786"/>
              <a:ext cx="215845" cy="2429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88365" y="1845201"/>
              <a:ext cx="817618"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72487" y="1845201"/>
              <a:ext cx="405201"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1093182" y="2045252"/>
              <a:ext cx="1727200" cy="1298637"/>
              <a:chOff x="803965" y="1652104"/>
              <a:chExt cx="1727200" cy="1298637"/>
            </a:xfrm>
            <a:solidFill>
              <a:schemeClr val="accent1">
                <a:lumMod val="20000"/>
                <a:lumOff val="80000"/>
                <a:alpha val="62000"/>
              </a:schemeClr>
            </a:solidFill>
          </p:grpSpPr>
          <p:sp>
            <p:nvSpPr>
              <p:cNvPr id="30" name="Rectangle 29"/>
              <p:cNvSpPr/>
              <p:nvPr/>
            </p:nvSpPr>
            <p:spPr>
              <a:xfrm>
                <a:off x="803965" y="1652104"/>
                <a:ext cx="1281561" cy="856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17843" y="1652104"/>
                <a:ext cx="413322" cy="20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117843" y="1899478"/>
                <a:ext cx="413322" cy="188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03965" y="2539923"/>
                <a:ext cx="448662" cy="410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117843" y="2126946"/>
                <a:ext cx="413322" cy="382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6" name="Straight Arrow Connector 35"/>
          <p:cNvCxnSpPr/>
          <p:nvPr/>
        </p:nvCxnSpPr>
        <p:spPr>
          <a:xfrm>
            <a:off x="3775600"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2121942" y="4288227"/>
            <a:ext cx="198127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400">
                <a:solidFill>
                  <a:srgbClr val="494949"/>
                </a:solidFill>
                <a:cs typeface="Segoe UI" panose="020B0502040204020203" pitchFamily="34" charset="0"/>
              </a:rPr>
              <a:t>Navigate to Azure Portal </a:t>
            </a:r>
          </a:p>
        </p:txBody>
      </p:sp>
      <p:sp>
        <p:nvSpPr>
          <p:cNvPr id="40" name="Text Placeholder 3"/>
          <p:cNvSpPr txBox="1">
            <a:spLocks/>
          </p:cNvSpPr>
          <p:nvPr/>
        </p:nvSpPr>
        <p:spPr>
          <a:xfrm>
            <a:off x="4436573"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400">
                <a:solidFill>
                  <a:srgbClr val="494949"/>
                </a:solidFill>
                <a:cs typeface="Segoe UI" panose="020B0502040204020203" pitchFamily="34" charset="0"/>
              </a:rPr>
              <a:t>Retrieve your secondary key</a:t>
            </a:r>
          </a:p>
        </p:txBody>
      </p:sp>
      <p:sp>
        <p:nvSpPr>
          <p:cNvPr id="41" name="Text Placeholder 3"/>
          <p:cNvSpPr txBox="1">
            <a:spLocks/>
          </p:cNvSpPr>
          <p:nvPr/>
        </p:nvSpPr>
        <p:spPr>
          <a:xfrm>
            <a:off x="6433053"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400">
                <a:solidFill>
                  <a:srgbClr val="494949"/>
                </a:solidFill>
                <a:cs typeface="Segoe UI" panose="020B0502040204020203" pitchFamily="34" charset="0"/>
              </a:rPr>
              <a:t>Replace current primary key with secondary key</a:t>
            </a:r>
          </a:p>
        </p:txBody>
      </p:sp>
      <p:sp>
        <p:nvSpPr>
          <p:cNvPr id="42" name="Text Placeholder 3"/>
          <p:cNvSpPr txBox="1">
            <a:spLocks/>
          </p:cNvSpPr>
          <p:nvPr/>
        </p:nvSpPr>
        <p:spPr>
          <a:xfrm>
            <a:off x="8287134"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400">
                <a:solidFill>
                  <a:srgbClr val="494949"/>
                </a:solidFill>
                <a:cs typeface="Segoe UI" panose="020B0502040204020203" pitchFamily="34" charset="0"/>
              </a:rPr>
              <a:t>Rotate primary key in the Azure Portal</a:t>
            </a:r>
          </a:p>
        </p:txBody>
      </p:sp>
      <p:sp>
        <p:nvSpPr>
          <p:cNvPr id="43" name="Text Placeholder 3"/>
          <p:cNvSpPr txBox="1">
            <a:spLocks/>
          </p:cNvSpPr>
          <p:nvPr/>
        </p:nvSpPr>
        <p:spPr>
          <a:xfrm>
            <a:off x="1979681"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2000">
                <a:solidFill>
                  <a:srgbClr val="494949"/>
                </a:solidFill>
                <a:cs typeface="Segoe UI" panose="020B0502040204020203" pitchFamily="34" charset="0"/>
              </a:rPr>
              <a:t>1</a:t>
            </a:r>
          </a:p>
        </p:txBody>
      </p:sp>
      <p:sp>
        <p:nvSpPr>
          <p:cNvPr id="44" name="Text Placeholder 3"/>
          <p:cNvSpPr txBox="1">
            <a:spLocks/>
          </p:cNvSpPr>
          <p:nvPr/>
        </p:nvSpPr>
        <p:spPr>
          <a:xfrm>
            <a:off x="4198573"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2000">
                <a:solidFill>
                  <a:srgbClr val="494949"/>
                </a:solidFill>
                <a:cs typeface="Segoe UI" panose="020B0502040204020203" pitchFamily="34" charset="0"/>
              </a:rPr>
              <a:t>2</a:t>
            </a:r>
          </a:p>
        </p:txBody>
      </p:sp>
      <p:sp>
        <p:nvSpPr>
          <p:cNvPr id="45" name="Text Placeholder 3"/>
          <p:cNvSpPr txBox="1">
            <a:spLocks/>
          </p:cNvSpPr>
          <p:nvPr/>
        </p:nvSpPr>
        <p:spPr>
          <a:xfrm>
            <a:off x="6332196"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2000">
                <a:solidFill>
                  <a:srgbClr val="494949"/>
                </a:solidFill>
                <a:cs typeface="Segoe UI" panose="020B0502040204020203" pitchFamily="34" charset="0"/>
              </a:rPr>
              <a:t>3</a:t>
            </a:r>
          </a:p>
        </p:txBody>
      </p:sp>
      <p:sp>
        <p:nvSpPr>
          <p:cNvPr id="46" name="Text Placeholder 3"/>
          <p:cNvSpPr txBox="1">
            <a:spLocks/>
          </p:cNvSpPr>
          <p:nvPr/>
        </p:nvSpPr>
        <p:spPr>
          <a:xfrm>
            <a:off x="7994339"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2000">
                <a:solidFill>
                  <a:srgbClr val="494949"/>
                </a:solidFill>
                <a:cs typeface="Segoe UI" panose="020B0502040204020203" pitchFamily="34" charset="0"/>
              </a:rPr>
              <a:t>4</a:t>
            </a:r>
          </a:p>
        </p:txBody>
      </p:sp>
      <p:cxnSp>
        <p:nvCxnSpPr>
          <p:cNvPr id="48" name="Straight Arrow Connector 47"/>
          <p:cNvCxnSpPr/>
          <p:nvPr/>
        </p:nvCxnSpPr>
        <p:spPr>
          <a:xfrm>
            <a:off x="5849912"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449290"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2196167" y="2836286"/>
            <a:ext cx="2490595" cy="454124"/>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400">
                <a:solidFill>
                  <a:srgbClr val="494949"/>
                </a:solidFill>
                <a:latin typeface="Segoe UI Semibold" panose="020B0702040204020203" pitchFamily="34" charset="0"/>
                <a:cs typeface="Segoe UI Semibold" panose="020B0702040204020203" pitchFamily="34" charset="0"/>
              </a:rPr>
              <a:t>Recycling old master key</a:t>
            </a:r>
          </a:p>
        </p:txBody>
      </p:sp>
    </p:spTree>
    <p:extLst>
      <p:ext uri="{BB962C8B-B14F-4D97-AF65-F5344CB8AC3E}">
        <p14:creationId xmlns:p14="http://schemas.microsoft.com/office/powerpoint/2010/main" val="364393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62638" y="5379706"/>
            <a:ext cx="3673087" cy="1842133"/>
          </a:xfrm>
          <a:prstGeom prst="rect">
            <a:avLst/>
          </a:prstGeom>
        </p:spPr>
      </p:pic>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Overall Security model for Cosmos DB</a:t>
            </a:r>
          </a:p>
        </p:txBody>
      </p:sp>
      <p:sp>
        <p:nvSpPr>
          <p:cNvPr id="2" name="Content Placeholder 1"/>
          <p:cNvSpPr>
            <a:spLocks noGrp="1"/>
          </p:cNvSpPr>
          <p:nvPr>
            <p:ph idx="4294967295"/>
          </p:nvPr>
        </p:nvSpPr>
        <p:spPr>
          <a:xfrm>
            <a:off x="368300" y="1193800"/>
            <a:ext cx="11379200" cy="3567113"/>
          </a:xfrm>
        </p:spPr>
        <p:txBody>
          <a:bodyPr vert="horz" wrap="square" lIns="182880" tIns="146304" rIns="182880" bIns="146304" rtlCol="0" anchor="t">
            <a:noAutofit/>
          </a:bodyPr>
          <a:lstStyle/>
          <a:p>
            <a:pPr marL="182880" indent="0">
              <a:spcBef>
                <a:spcPts val="300"/>
              </a:spcBef>
              <a:spcAft>
                <a:spcPts val="600"/>
              </a:spcAft>
              <a:buNone/>
            </a:pPr>
            <a:r>
              <a:rPr lang="en-US" sz="1800" dirty="0">
                <a:latin typeface="Segoe UI" panose="020B0502040204020203" pitchFamily="34" charset="0"/>
                <a:cs typeface="Segoe UI" panose="020B0502040204020203" pitchFamily="34" charset="0"/>
              </a:rPr>
              <a:t>Azure </a:t>
            </a:r>
            <a:r>
              <a:rPr lang="en-US" sz="1800" dirty="0">
                <a:latin typeface="Segoe UI" panose="020B0502040204020203" pitchFamily="34" charset="0"/>
                <a:cs typeface="Segoe UI" panose="020B0502040204020203" pitchFamily="34" charset="0"/>
                <a:hlinkClick r:id="rId4"/>
              </a:rPr>
              <a:t>Cosmos DB is secure by design</a:t>
            </a:r>
            <a:r>
              <a:rPr lang="en-US" sz="1800" dirty="0">
                <a:latin typeface="Segoe UI" panose="020B0502040204020203" pitchFamily="34" charset="0"/>
                <a:cs typeface="Segoe UI" panose="020B0502040204020203" pitchFamily="34" charset="0"/>
              </a:rPr>
              <a:t>:</a:t>
            </a:r>
            <a:br>
              <a:rPr lang="en-US" sz="1800" dirty="0">
                <a:latin typeface="Segoe UI"/>
                <a:cs typeface="Segoe UI"/>
              </a:rPr>
            </a:br>
            <a:endParaRPr lang="en-US" sz="1800" dirty="0">
              <a:latin typeface="Segoe UI" panose="020B0502040204020203" pitchFamily="34" charset="0"/>
              <a:cs typeface="Segoe UI" panose="020B0502040204020203" pitchFamily="34" charset="0"/>
            </a:endParaRP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Your security team extended</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Azure Security Foundation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Network Security</a:t>
            </a:r>
            <a:endParaRPr lang="en-US" dirty="0"/>
          </a:p>
          <a:p>
            <a:pPr marL="525780" indent="-342900">
              <a:spcBef>
                <a:spcPts val="300"/>
              </a:spcBef>
              <a:spcAft>
                <a:spcPts val="600"/>
              </a:spcAft>
            </a:pPr>
            <a:r>
              <a:rPr lang="en-US" sz="1800" dirty="0">
                <a:latin typeface="Segoe UI"/>
                <a:cs typeface="Segoe UI"/>
              </a:rPr>
              <a:t>Web security (CORS)</a:t>
            </a:r>
          </a:p>
          <a:p>
            <a:pPr marL="525780" indent="-342900">
              <a:spcBef>
                <a:spcPts val="300"/>
              </a:spcBef>
              <a:spcAft>
                <a:spcPts val="600"/>
              </a:spcAft>
            </a:pPr>
            <a:r>
              <a:rPr lang="en-US" sz="1800" dirty="0">
                <a:latin typeface="Segoe UI"/>
                <a:cs typeface="Segoe UI"/>
              </a:rPr>
              <a:t>Authorization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Global Replication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Local Replication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Backups</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Monitoring for Attacks </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Encryption at rest</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Compliance</a:t>
            </a:r>
          </a:p>
        </p:txBody>
      </p:sp>
    </p:spTree>
    <p:extLst>
      <p:ext uri="{BB962C8B-B14F-4D97-AF65-F5344CB8AC3E}">
        <p14:creationId xmlns:p14="http://schemas.microsoft.com/office/powerpoint/2010/main" val="4061290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355402" y="1956888"/>
            <a:ext cx="6113388" cy="3900924"/>
          </a:xfrm>
          <a:prstGeom prst="rect">
            <a:avLst/>
          </a:prstGeom>
        </p:spPr>
      </p:pic>
      <p:sp>
        <p:nvSpPr>
          <p:cNvPr id="4" name="Text Placeholder 3"/>
          <p:cNvSpPr>
            <a:spLocks noGrp="1"/>
          </p:cNvSpPr>
          <p:nvPr>
            <p:ph type="body" sz="quarter" idx="4294967295"/>
          </p:nvPr>
        </p:nvSpPr>
        <p:spPr>
          <a:xfrm>
            <a:off x="496605" y="885826"/>
            <a:ext cx="9801225"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In addition to the 2 master keys for the Cosmos DB account, there are 2 read-only keys. These read-only keys will only allow Read operations on the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Authorization: Read-Only Keys</a:t>
            </a:r>
          </a:p>
        </p:txBody>
      </p:sp>
      <p:grpSp>
        <p:nvGrpSpPr>
          <p:cNvPr id="9" name="Group 8"/>
          <p:cNvGrpSpPr/>
          <p:nvPr/>
        </p:nvGrpSpPr>
        <p:grpSpPr>
          <a:xfrm>
            <a:off x="4402184" y="2522737"/>
            <a:ext cx="7399564" cy="1821179"/>
            <a:chOff x="4206239" y="2373296"/>
            <a:chExt cx="7399564" cy="1821179"/>
          </a:xfrm>
        </p:grpSpPr>
        <p:cxnSp>
          <p:nvCxnSpPr>
            <p:cNvPr id="7" name="Elbow Connector 6"/>
            <p:cNvCxnSpPr>
              <a:stCxn id="14" idx="1"/>
            </p:cNvCxnSpPr>
            <p:nvPr/>
          </p:nvCxnSpPr>
          <p:spPr>
            <a:xfrm rot="10800000" flipV="1">
              <a:off x="4206239" y="2527185"/>
              <a:ext cx="2306863" cy="161388"/>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13101" y="2373296"/>
              <a:ext cx="5092702" cy="307777"/>
            </a:xfrm>
            <a:prstGeom prst="rect">
              <a:avLst/>
            </a:prstGeom>
          </p:spPr>
          <p:txBody>
            <a:bodyPr wrap="square">
              <a:spAutoFit/>
            </a:bodyPr>
            <a:lstStyle/>
            <a:p>
              <a:r>
                <a:rPr lang="en-US" sz="1400">
                  <a:latin typeface="+mj-lt"/>
                </a:rPr>
                <a:t>View your Read-only Keys from your </a:t>
              </a:r>
              <a:r>
                <a:rPr lang="en-US" sz="1400" b="1">
                  <a:latin typeface="+mj-lt"/>
                </a:rPr>
                <a:t>Cosmos DB Account blade</a:t>
              </a:r>
              <a:endParaRPr lang="en-US" sz="1400">
                <a:latin typeface="+mj-lt"/>
              </a:endParaRPr>
            </a:p>
          </p:txBody>
        </p:sp>
        <p:cxnSp>
          <p:nvCxnSpPr>
            <p:cNvPr id="15" name="Elbow Connector 14"/>
            <p:cNvCxnSpPr>
              <a:stCxn id="20" idx="1"/>
            </p:cNvCxnSpPr>
            <p:nvPr/>
          </p:nvCxnSpPr>
          <p:spPr>
            <a:xfrm rot="10800000">
              <a:off x="6141746" y="3107933"/>
              <a:ext cx="371356" cy="235758"/>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3102" y="3189802"/>
              <a:ext cx="4521200" cy="307777"/>
            </a:xfrm>
            <a:prstGeom prst="rect">
              <a:avLst/>
            </a:prstGeom>
          </p:spPr>
          <p:txBody>
            <a:bodyPr wrap="square">
              <a:spAutoFit/>
            </a:bodyPr>
            <a:lstStyle/>
            <a:p>
              <a:r>
                <a:rPr lang="en-US" sz="1400">
                  <a:latin typeface="+mj-lt"/>
                </a:rPr>
                <a:t>Copy yours Uri + Read-only Keys from the </a:t>
              </a:r>
              <a:r>
                <a:rPr lang="en-US" sz="1400" b="1">
                  <a:latin typeface="+mj-lt"/>
                </a:rPr>
                <a:t>Keys panel</a:t>
              </a:r>
              <a:endParaRPr lang="en-US" sz="1400">
                <a:latin typeface="+mj-lt"/>
              </a:endParaRPr>
            </a:p>
          </p:txBody>
        </p:sp>
        <p:cxnSp>
          <p:nvCxnSpPr>
            <p:cNvPr id="21" name="Elbow Connector 20"/>
            <p:cNvCxnSpPr>
              <a:stCxn id="23" idx="1"/>
            </p:cNvCxnSpPr>
            <p:nvPr/>
          </p:nvCxnSpPr>
          <p:spPr>
            <a:xfrm rot="10800000">
              <a:off x="6168342" y="3774303"/>
              <a:ext cx="344760" cy="266285"/>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513102" y="3886698"/>
              <a:ext cx="4521200" cy="307777"/>
            </a:xfrm>
            <a:prstGeom prst="rect">
              <a:avLst/>
            </a:prstGeom>
          </p:spPr>
          <p:txBody>
            <a:bodyPr wrap="square">
              <a:spAutoFit/>
            </a:bodyPr>
            <a:lstStyle/>
            <a:p>
              <a:r>
                <a:rPr lang="en-US" sz="1400">
                  <a:latin typeface="+mj-lt"/>
                </a:rPr>
                <a:t>Regenerate yours Read-only Keys from the </a:t>
              </a:r>
              <a:r>
                <a:rPr lang="en-US" sz="1400" b="1">
                  <a:latin typeface="+mj-lt"/>
                </a:rPr>
                <a:t>Keys panel</a:t>
              </a:r>
              <a:endParaRPr lang="en-US" sz="1400">
                <a:latin typeface="+mj-lt"/>
              </a:endParaRPr>
            </a:p>
          </p:txBody>
        </p:sp>
      </p:grpSp>
    </p:spTree>
    <p:extLst>
      <p:ext uri="{BB962C8B-B14F-4D97-AF65-F5344CB8AC3E}">
        <p14:creationId xmlns:p14="http://schemas.microsoft.com/office/powerpoint/2010/main" val="80808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63BAD3C-1482-48B4-BC11-D6BF2D1627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200">
                <a:solidFill>
                  <a:srgbClr val="0072C6"/>
                </a:solidFill>
              </a:rPr>
              <a:t>Authorization: Resource Tokens</a:t>
            </a:r>
          </a:p>
        </p:txBody>
      </p:sp>
      <p:grpSp>
        <p:nvGrpSpPr>
          <p:cNvPr id="9" name="Group 8">
            <a:extLst>
              <a:ext uri="{FF2B5EF4-FFF2-40B4-BE49-F238E27FC236}">
                <a16:creationId xmlns:a16="http://schemas.microsoft.com/office/drawing/2014/main" id="{2539EDA5-667C-4670-8A91-8B6A374E24B2}"/>
              </a:ext>
            </a:extLst>
          </p:cNvPr>
          <p:cNvGrpSpPr/>
          <p:nvPr/>
        </p:nvGrpSpPr>
        <p:grpSpPr>
          <a:xfrm rot="18204502">
            <a:off x="95534" y="2634018"/>
            <a:ext cx="2674962" cy="898525"/>
            <a:chOff x="1214650" y="1910687"/>
            <a:chExt cx="2674962" cy="898525"/>
          </a:xfrm>
        </p:grpSpPr>
        <p:sp>
          <p:nvSpPr>
            <p:cNvPr id="5" name="Rectangle: Rounded Corners 4">
              <a:extLst>
                <a:ext uri="{FF2B5EF4-FFF2-40B4-BE49-F238E27FC236}">
                  <a16:creationId xmlns:a16="http://schemas.microsoft.com/office/drawing/2014/main" id="{C58AD54F-FB42-4292-8B23-F1887BC136D8}"/>
                </a:ext>
              </a:extLst>
            </p:cNvPr>
            <p:cNvSpPr/>
            <p:nvPr/>
          </p:nvSpPr>
          <p:spPr bwMode="auto">
            <a:xfrm>
              <a:off x="1419367" y="1910687"/>
              <a:ext cx="2470245" cy="8985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5C0FE6F-20C5-4308-8F4F-F2EBE1D39DA8}"/>
                </a:ext>
              </a:extLst>
            </p:cNvPr>
            <p:cNvSpPr/>
            <p:nvPr/>
          </p:nvSpPr>
          <p:spPr bwMode="auto">
            <a:xfrm>
              <a:off x="1678675" y="2101755"/>
              <a:ext cx="1965277" cy="504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36CB0111-3268-405A-A5E5-62F1B6C7D792}"/>
                </a:ext>
              </a:extLst>
            </p:cNvPr>
            <p:cNvSpPr txBox="1"/>
            <p:nvPr/>
          </p:nvSpPr>
          <p:spPr>
            <a:xfrm>
              <a:off x="1678675" y="2040306"/>
              <a:ext cx="1965277" cy="627864"/>
            </a:xfrm>
            <a:prstGeom prst="rect">
              <a:avLst/>
            </a:prstGeom>
            <a:noFill/>
          </p:spPr>
          <p:txBody>
            <a:bodyPr wrap="squar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77339876</a:t>
              </a:r>
            </a:p>
          </p:txBody>
        </p:sp>
        <p:sp>
          <p:nvSpPr>
            <p:cNvPr id="8" name="Block Arc 7">
              <a:extLst>
                <a:ext uri="{FF2B5EF4-FFF2-40B4-BE49-F238E27FC236}">
                  <a16:creationId xmlns:a16="http://schemas.microsoft.com/office/drawing/2014/main" id="{04E2EDB4-DE5F-4FC7-92E3-D2762C99A3D5}"/>
                </a:ext>
              </a:extLst>
            </p:cNvPr>
            <p:cNvSpPr/>
            <p:nvPr/>
          </p:nvSpPr>
          <p:spPr bwMode="auto">
            <a:xfrm rot="16200000">
              <a:off x="1241946" y="2149521"/>
              <a:ext cx="354842" cy="409433"/>
            </a:xfrm>
            <a:prstGeom prst="blockArc">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Content Placeholder 1">
            <a:extLst>
              <a:ext uri="{FF2B5EF4-FFF2-40B4-BE49-F238E27FC236}">
                <a16:creationId xmlns:a16="http://schemas.microsoft.com/office/drawing/2014/main" id="{1F859A42-3E53-4A34-A7FB-9DAF8F348161}"/>
              </a:ext>
            </a:extLst>
          </p:cNvPr>
          <p:cNvSpPr txBox="1">
            <a:spLocks/>
          </p:cNvSpPr>
          <p:nvPr/>
        </p:nvSpPr>
        <p:spPr>
          <a:xfrm>
            <a:off x="3035387" y="1210321"/>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a:cs typeface="Segoe UI" panose="020B0502040204020203" pitchFamily="34" charset="0"/>
              </a:rPr>
              <a:t>Resource Tokens all limited time access to resources such as documents, collections, and other key controlled resources.</a:t>
            </a:r>
          </a:p>
          <a:p>
            <a:r>
              <a:rPr lang="en-US" sz="2800">
                <a:cs typeface="Segoe UI" panose="020B0502040204020203" pitchFamily="34" charset="0"/>
              </a:rPr>
              <a:t>Limited time access (default 4 hours)</a:t>
            </a:r>
          </a:p>
          <a:p>
            <a:r>
              <a:rPr lang="en-US" sz="2800">
                <a:cs typeface="Segoe UI" panose="020B0502040204020203" pitchFamily="34" charset="0"/>
              </a:rPr>
              <a:t>Ability to associate labels with resources to scope the token.</a:t>
            </a:r>
          </a:p>
          <a:p>
            <a:r>
              <a:rPr lang="en-US" sz="2800">
                <a:cs typeface="Segoe UI" panose="020B0502040204020203" pitchFamily="34" charset="0"/>
              </a:rPr>
              <a:t>Generated by the service</a:t>
            </a:r>
          </a:p>
          <a:p>
            <a:endParaRPr lang="en-US" sz="2800">
              <a:cs typeface="Segoe UI" panose="020B0502040204020203" pitchFamily="34" charset="0"/>
            </a:endParaRPr>
          </a:p>
          <a:p>
            <a:pPr marL="0" indent="0">
              <a:buNone/>
            </a:pPr>
            <a:r>
              <a:rPr lang="en-US" sz="2800">
                <a:cs typeface="Segoe UI" panose="020B0502040204020203" pitchFamily="34" charset="0"/>
              </a:rPr>
              <a:t>Best practice is to use an Azure Function to control via AAD who can generate a token.  </a:t>
            </a:r>
            <a:r>
              <a:rPr lang="en-US" sz="2800">
                <a:cs typeface="Segoe UI" panose="020B0502040204020203" pitchFamily="34" charset="0"/>
                <a:hlinkClick r:id="rId2"/>
              </a:rPr>
              <a:t>Pattern + video on Channel9.</a:t>
            </a:r>
            <a:endParaRPr lang="en-US" sz="2800">
              <a:cs typeface="Segoe UI" panose="020B0502040204020203" pitchFamily="34" charset="0"/>
            </a:endParaRPr>
          </a:p>
        </p:txBody>
      </p:sp>
    </p:spTree>
    <p:extLst>
      <p:ext uri="{BB962C8B-B14F-4D97-AF65-F5344CB8AC3E}">
        <p14:creationId xmlns:p14="http://schemas.microsoft.com/office/powerpoint/2010/main" val="39058483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3ACB52-F7B1-4BE4-B1C3-859E0DAA4012}"/>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ea typeface="+mj-lt"/>
                <a:cs typeface="+mj-lt"/>
              </a:rPr>
              <a:t>Authorization: Create Your Own Roles</a:t>
            </a:r>
            <a:endParaRPr lang="en-US" sz="2800">
              <a:ea typeface="+mj-lt"/>
              <a:cs typeface="+mj-lt"/>
            </a:endParaRPr>
          </a:p>
          <a:p>
            <a:endParaRPr lang="en-US" sz="2800" dirty="0">
              <a:solidFill>
                <a:srgbClr val="0072C6"/>
              </a:solidFill>
            </a:endParaRPr>
          </a:p>
        </p:txBody>
      </p:sp>
      <p:sp>
        <p:nvSpPr>
          <p:cNvPr id="2" name="TextBox 1">
            <a:extLst>
              <a:ext uri="{FF2B5EF4-FFF2-40B4-BE49-F238E27FC236}">
                <a16:creationId xmlns:a16="http://schemas.microsoft.com/office/drawing/2014/main" id="{F11061FE-2EFF-4E37-A9A8-F423E371C86A}"/>
              </a:ext>
            </a:extLst>
          </p:cNvPr>
          <p:cNvSpPr txBox="1"/>
          <p:nvPr/>
        </p:nvSpPr>
        <p:spPr>
          <a:xfrm>
            <a:off x="6229350" y="1057275"/>
            <a:ext cx="5600700" cy="2986972"/>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100">
                <a:ea typeface="+mn-lt"/>
                <a:cs typeface="+mn-lt"/>
              </a:rPr>
              <a:t>{</a:t>
            </a:r>
            <a:endParaRPr lang="en-US" sz="1100">
              <a:cs typeface="Segoe UI"/>
            </a:endParaRPr>
          </a:p>
          <a:p>
            <a:r>
              <a:rPr lang="en-US" sz="1100">
                <a:ea typeface="+mn-lt"/>
                <a:cs typeface="+mn-lt"/>
              </a:rPr>
              <a:t>  "Name": "Azure Cosmos Collection and Key Management",</a:t>
            </a:r>
            <a:endParaRPr lang="en-US" sz="1100">
              <a:cs typeface="Segoe UI"/>
            </a:endParaRPr>
          </a:p>
          <a:p>
            <a:r>
              <a:rPr lang="en-US" sz="1100">
                <a:ea typeface="+mn-lt"/>
                <a:cs typeface="+mn-lt"/>
              </a:rPr>
              <a:t>  "Id": "fa63e82d-7fa4-4e33-bfe5-295951d2e6a7",</a:t>
            </a:r>
            <a:endParaRPr lang="en-US" sz="1100">
              <a:cs typeface="Segoe UI"/>
            </a:endParaRPr>
          </a:p>
          <a:p>
            <a:r>
              <a:rPr lang="en-US" sz="1100">
                <a:ea typeface="+mn-lt"/>
                <a:cs typeface="+mn-lt"/>
              </a:rPr>
              <a:t>  "IsCustom": true,</a:t>
            </a:r>
            <a:endParaRPr lang="en-US" sz="1100">
              <a:cs typeface="Segoe UI"/>
            </a:endParaRPr>
          </a:p>
          <a:p>
            <a:r>
              <a:rPr lang="en-US" sz="1100">
                <a:ea typeface="+mn-lt"/>
                <a:cs typeface="+mn-lt"/>
              </a:rPr>
              <a:t>  "Description": "Use to give collection and data permisssions.",</a:t>
            </a:r>
            <a:endParaRPr lang="en-US" sz="1100">
              <a:cs typeface="Segoe UI"/>
            </a:endParaRPr>
          </a:p>
          <a:p>
            <a:r>
              <a:rPr lang="en-US" sz="1100">
                <a:ea typeface="+mn-lt"/>
                <a:cs typeface="+mn-lt"/>
              </a:rPr>
              <a:t>  "Actions": [</a:t>
            </a:r>
            <a:endParaRPr lang="en-US" sz="1100">
              <a:cs typeface="Segoe UI"/>
            </a:endParaRPr>
          </a:p>
          <a:p>
            <a:r>
              <a:rPr lang="en-US" sz="1100">
                <a:ea typeface="+mn-lt"/>
                <a:cs typeface="+mn-lt"/>
              </a:rPr>
              <a:t>    "Microsoft.DocumentDB/databaseAccounts/apis/databases/containers/*",</a:t>
            </a:r>
            <a:endParaRPr lang="en-US" sz="1100">
              <a:cs typeface="Segoe UI"/>
            </a:endParaRPr>
          </a:p>
          <a:p>
            <a:r>
              <a:rPr lang="en-US" sz="1100">
                <a:ea typeface="+mn-lt"/>
                <a:cs typeface="+mn-lt"/>
              </a:rPr>
              <a:t>    "Microsoft.DocumentDB/databaseAccounts/listKeys/action"</a:t>
            </a:r>
            <a:endParaRPr lang="en-US" sz="1100">
              <a:cs typeface="Segoe UI"/>
            </a:endParaRPr>
          </a:p>
          <a:p>
            <a:r>
              <a:rPr lang="en-US" sz="1100">
                <a:ea typeface="+mn-lt"/>
                <a:cs typeface="+mn-lt"/>
              </a:rPr>
              <a:t>  ],</a:t>
            </a:r>
            <a:endParaRPr lang="en-US" sz="1100">
              <a:cs typeface="Segoe UI"/>
            </a:endParaRPr>
          </a:p>
          <a:p>
            <a:r>
              <a:rPr lang="en-US" sz="1100">
                <a:ea typeface="+mn-lt"/>
                <a:cs typeface="+mn-lt"/>
              </a:rPr>
              <a:t>  "NotActions": [],</a:t>
            </a:r>
            <a:endParaRPr lang="en-US" sz="1100">
              <a:cs typeface="Segoe UI"/>
            </a:endParaRPr>
          </a:p>
          <a:p>
            <a:r>
              <a:rPr lang="en-US" sz="1100">
                <a:ea typeface="+mn-lt"/>
                <a:cs typeface="+mn-lt"/>
              </a:rPr>
              <a:t>  "DataActions": [],</a:t>
            </a:r>
            <a:endParaRPr lang="en-US" sz="1100">
              <a:cs typeface="Segoe UI"/>
            </a:endParaRPr>
          </a:p>
          <a:p>
            <a:r>
              <a:rPr lang="en-US" sz="1100">
                <a:ea typeface="+mn-lt"/>
                <a:cs typeface="+mn-lt"/>
              </a:rPr>
              <a:t>  "NotDataActions": [],</a:t>
            </a:r>
            <a:endParaRPr lang="en-US" sz="1100">
              <a:cs typeface="Segoe UI"/>
            </a:endParaRPr>
          </a:p>
          <a:p>
            <a:r>
              <a:rPr lang="en-US" sz="1100">
                <a:ea typeface="+mn-lt"/>
                <a:cs typeface="+mn-lt"/>
              </a:rPr>
              <a:t>  "AssignableScopes": [</a:t>
            </a:r>
            <a:endParaRPr lang="en-US" sz="1100">
              <a:cs typeface="Segoe UI"/>
            </a:endParaRPr>
          </a:p>
          <a:p>
            <a:r>
              <a:rPr lang="en-US" sz="1100">
                <a:ea typeface="+mn-lt"/>
                <a:cs typeface="+mn-lt"/>
              </a:rPr>
              <a:t>    "/subscriptions/33ffd99e-b11a-56e8-8104-8c3736853ef7"</a:t>
            </a:r>
            <a:endParaRPr lang="en-US" sz="1100">
              <a:cs typeface="Segoe UI"/>
            </a:endParaRPr>
          </a:p>
          <a:p>
            <a:r>
              <a:rPr lang="en-US" sz="1100">
                <a:ea typeface="+mn-lt"/>
                <a:cs typeface="+mn-lt"/>
              </a:rPr>
              <a:t>  ]</a:t>
            </a:r>
            <a:endParaRPr lang="en-US" sz="1100">
              <a:cs typeface="Segoe UI"/>
            </a:endParaRPr>
          </a:p>
          <a:p>
            <a:pPr algn="l">
              <a:lnSpc>
                <a:spcPct val="90000"/>
              </a:lnSpc>
              <a:spcAft>
                <a:spcPts val="600"/>
              </a:spcAft>
            </a:pPr>
            <a:r>
              <a:rPr lang="en-US" sz="1100">
                <a:ea typeface="+mn-lt"/>
                <a:cs typeface="+mn-lt"/>
              </a:rPr>
              <a:t>}</a:t>
            </a:r>
            <a:endParaRPr lang="en-US" sz="1100">
              <a:cs typeface="Segoe UI"/>
            </a:endParaRPr>
          </a:p>
        </p:txBody>
      </p:sp>
      <p:sp>
        <p:nvSpPr>
          <p:cNvPr id="3" name="Content Placeholder 1">
            <a:extLst>
              <a:ext uri="{FF2B5EF4-FFF2-40B4-BE49-F238E27FC236}">
                <a16:creationId xmlns:a16="http://schemas.microsoft.com/office/drawing/2014/main" id="{8FEAD060-57E3-4EF6-97FA-E03B85B4C0AE}"/>
              </a:ext>
            </a:extLst>
          </p:cNvPr>
          <p:cNvSpPr txBox="1">
            <a:spLocks/>
          </p:cNvSpPr>
          <p:nvPr/>
        </p:nvSpPr>
        <p:spPr>
          <a:xfrm>
            <a:off x="387437" y="1372246"/>
            <a:ext cx="5534837" cy="4106477"/>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cs typeface="Segoe UI"/>
                <a:hlinkClick r:id="rId2"/>
              </a:rPr>
              <a:t>Granular AAD Actions</a:t>
            </a:r>
            <a:r>
              <a:rPr lang="en-US" sz="2800" dirty="0">
                <a:cs typeface="Segoe UI"/>
              </a:rPr>
              <a:t> unded the </a:t>
            </a:r>
            <a:r>
              <a:rPr lang="en-US" sz="2800">
                <a:cs typeface="Segoe UI"/>
              </a:rPr>
              <a:t>Microsoft.DocumentDB namespace to </a:t>
            </a:r>
            <a:r>
              <a:rPr lang="en-US" sz="2800" dirty="0">
                <a:cs typeface="Segoe UI"/>
              </a:rPr>
              <a:t>control exactly what you want developers and applications to access.</a:t>
            </a:r>
          </a:p>
          <a:p>
            <a:pPr marL="0" indent="0">
              <a:buNone/>
            </a:pPr>
            <a:endParaRPr lang="en-US" sz="2800" dirty="0">
              <a:cs typeface="Segoe UI"/>
            </a:endParaRPr>
          </a:p>
          <a:p>
            <a:pPr marL="0" indent="0">
              <a:buNone/>
            </a:pPr>
            <a:endParaRPr lang="en-US" sz="2800" dirty="0">
              <a:cs typeface="Segoe UI"/>
            </a:endParaRPr>
          </a:p>
          <a:p>
            <a:pPr marL="0" indent="0">
              <a:buNone/>
            </a:pPr>
            <a:r>
              <a:rPr lang="en-US" sz="2800" dirty="0">
                <a:cs typeface="Segoe UI"/>
              </a:rPr>
              <a:t>Ability to limit database and container opertions like create and delete to only ARM based access.  This creates the opportunity </a:t>
            </a:r>
            <a:r>
              <a:rPr lang="en-US" sz="2800">
                <a:cs typeface="Segoe UI"/>
              </a:rPr>
              <a:t>for data access only permissions.</a:t>
            </a:r>
            <a:endParaRPr lang="en-US" sz="2800" dirty="0">
              <a:cs typeface="Segoe UI"/>
            </a:endParaRPr>
          </a:p>
          <a:p>
            <a:pPr marL="0" indent="0">
              <a:buNone/>
            </a:pPr>
            <a:endParaRPr lang="en-US" sz="2800" dirty="0">
              <a:cs typeface="Segoe UI"/>
            </a:endParaRPr>
          </a:p>
          <a:p>
            <a:pPr marL="0" indent="0">
              <a:buNone/>
            </a:pPr>
            <a:endParaRPr lang="en-US" sz="2800" dirty="0">
              <a:cs typeface="Segoe UI"/>
            </a:endParaRPr>
          </a:p>
          <a:p>
            <a:pPr marL="0" indent="0">
              <a:buNone/>
            </a:pPr>
            <a:endParaRPr lang="en-US" sz="2800" dirty="0">
              <a:cs typeface="Segoe UI"/>
            </a:endParaRPr>
          </a:p>
        </p:txBody>
      </p:sp>
      <p:sp>
        <p:nvSpPr>
          <p:cNvPr id="6" name="Rectangle 5">
            <a:extLst>
              <a:ext uri="{FF2B5EF4-FFF2-40B4-BE49-F238E27FC236}">
                <a16:creationId xmlns:a16="http://schemas.microsoft.com/office/drawing/2014/main" id="{7F3685EE-854D-4DBA-8619-27851487B3E5}"/>
              </a:ext>
            </a:extLst>
          </p:cNvPr>
          <p:cNvSpPr/>
          <p:nvPr/>
        </p:nvSpPr>
        <p:spPr>
          <a:xfrm>
            <a:off x="7405762" y="4458049"/>
            <a:ext cx="3205287" cy="694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7" name="Rectangle 6">
            <a:extLst>
              <a:ext uri="{FF2B5EF4-FFF2-40B4-BE49-F238E27FC236}">
                <a16:creationId xmlns:a16="http://schemas.microsoft.com/office/drawing/2014/main" id="{0987118C-4CB2-4B20-9FD3-E1251929F00D}"/>
              </a:ext>
            </a:extLst>
          </p:cNvPr>
          <p:cNvSpPr/>
          <p:nvPr/>
        </p:nvSpPr>
        <p:spPr>
          <a:xfrm>
            <a:off x="7405762" y="5152527"/>
            <a:ext cx="3205287" cy="8478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8" name="Rectangle 7">
            <a:extLst>
              <a:ext uri="{FF2B5EF4-FFF2-40B4-BE49-F238E27FC236}">
                <a16:creationId xmlns:a16="http://schemas.microsoft.com/office/drawing/2014/main" id="{B291F0FC-11C4-49F5-A432-03182020E0B7}"/>
              </a:ext>
            </a:extLst>
          </p:cNvPr>
          <p:cNvSpPr/>
          <p:nvPr/>
        </p:nvSpPr>
        <p:spPr>
          <a:xfrm>
            <a:off x="7405762" y="6000401"/>
            <a:ext cx="3205287" cy="51200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9" name="TextBox 4">
            <a:extLst>
              <a:ext uri="{FF2B5EF4-FFF2-40B4-BE49-F238E27FC236}">
                <a16:creationId xmlns:a16="http://schemas.microsoft.com/office/drawing/2014/main" id="{E3B4842F-06D9-4E28-816B-969032F66277}"/>
              </a:ext>
            </a:extLst>
          </p:cNvPr>
          <p:cNvSpPr txBox="1"/>
          <p:nvPr/>
        </p:nvSpPr>
        <p:spPr>
          <a:xfrm>
            <a:off x="7705326" y="4487122"/>
            <a:ext cx="3917616"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ea typeface="+mn-lt"/>
                <a:cs typeface="+mn-lt"/>
              </a:rPr>
              <a:t>Control </a:t>
            </a:r>
            <a:r>
              <a:rPr lang="en-US" sz="1400" b="1" err="1">
                <a:ea typeface="+mn-lt"/>
                <a:cs typeface="+mn-lt"/>
              </a:rPr>
              <a:t>vNET</a:t>
            </a:r>
            <a:endParaRPr lang="en-US" sz="1400" b="1">
              <a:ea typeface="+mn-lt"/>
              <a:cs typeface="+mn-lt"/>
            </a:endParaRPr>
          </a:p>
          <a:p>
            <a:r>
              <a:rPr lang="en-US" sz="1400" b="1">
                <a:cs typeface="Calibri"/>
              </a:rPr>
              <a:t>Control Firewall</a:t>
            </a:r>
          </a:p>
          <a:p>
            <a:r>
              <a:rPr lang="en-US" sz="1400" b="1">
                <a:cs typeface="Calibri"/>
              </a:rPr>
              <a:t>Access Monitoring and Metrics</a:t>
            </a:r>
          </a:p>
          <a:p>
            <a:r>
              <a:rPr lang="en-US" sz="1400" b="1">
                <a:cs typeface="Calibri"/>
              </a:rPr>
              <a:t>Create Database</a:t>
            </a:r>
          </a:p>
          <a:p>
            <a:r>
              <a:rPr lang="en-US" sz="1400" b="1">
                <a:cs typeface="Calibri"/>
              </a:rPr>
              <a:t>Create Collection</a:t>
            </a:r>
          </a:p>
          <a:p>
            <a:r>
              <a:rPr lang="en-US" sz="1400" b="1">
                <a:cs typeface="Calibri"/>
              </a:rPr>
              <a:t>Set Indexing Policy</a:t>
            </a:r>
          </a:p>
          <a:p>
            <a:r>
              <a:rPr lang="en-US" sz="1400" b="1">
                <a:cs typeface="Calibri"/>
              </a:rPr>
              <a:t>Set RU's</a:t>
            </a:r>
          </a:p>
          <a:p>
            <a:r>
              <a:rPr lang="en-US" sz="1400" b="1">
                <a:cs typeface="Calibri"/>
              </a:rPr>
              <a:t>Run Query</a:t>
            </a:r>
          </a:p>
          <a:p>
            <a:r>
              <a:rPr lang="en-US" sz="1400" b="1">
                <a:cs typeface="Calibri"/>
              </a:rPr>
              <a:t>Read and Write Document</a:t>
            </a:r>
          </a:p>
        </p:txBody>
      </p:sp>
      <p:sp>
        <p:nvSpPr>
          <p:cNvPr id="10" name="Left Brace 9">
            <a:extLst>
              <a:ext uri="{FF2B5EF4-FFF2-40B4-BE49-F238E27FC236}">
                <a16:creationId xmlns:a16="http://schemas.microsoft.com/office/drawing/2014/main" id="{F521AC97-CE00-4EFA-BA42-5EB69C1ED144}"/>
              </a:ext>
            </a:extLst>
          </p:cNvPr>
          <p:cNvSpPr/>
          <p:nvPr/>
        </p:nvSpPr>
        <p:spPr>
          <a:xfrm>
            <a:off x="7127913" y="4457301"/>
            <a:ext cx="184166" cy="1544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a:p>
        </p:txBody>
      </p:sp>
      <p:sp>
        <p:nvSpPr>
          <p:cNvPr id="11" name="Right Brace 10">
            <a:extLst>
              <a:ext uri="{FF2B5EF4-FFF2-40B4-BE49-F238E27FC236}">
                <a16:creationId xmlns:a16="http://schemas.microsoft.com/office/drawing/2014/main" id="{959EAA06-DF63-4F98-AA08-F1DB390C3DFD}"/>
              </a:ext>
            </a:extLst>
          </p:cNvPr>
          <p:cNvSpPr/>
          <p:nvPr/>
        </p:nvSpPr>
        <p:spPr>
          <a:xfrm>
            <a:off x="10641142" y="5217705"/>
            <a:ext cx="149407" cy="12971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a:p>
        </p:txBody>
      </p:sp>
      <p:sp>
        <p:nvSpPr>
          <p:cNvPr id="12" name="TextBox 7">
            <a:extLst>
              <a:ext uri="{FF2B5EF4-FFF2-40B4-BE49-F238E27FC236}">
                <a16:creationId xmlns:a16="http://schemas.microsoft.com/office/drawing/2014/main" id="{1041C14F-9DE2-40F5-BC4D-A34CDD34934E}"/>
              </a:ext>
            </a:extLst>
          </p:cNvPr>
          <p:cNvSpPr txBox="1"/>
          <p:nvPr/>
        </p:nvSpPr>
        <p:spPr>
          <a:xfrm>
            <a:off x="10786891" y="5579927"/>
            <a:ext cx="1409699"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Data plane</a:t>
            </a:r>
            <a:endParaRPr lang="en-US" sz="1100" b="1" err="1">
              <a:cs typeface="Calibri"/>
            </a:endParaRPr>
          </a:p>
          <a:p>
            <a:pPr algn="ctr"/>
            <a:r>
              <a:rPr lang="en-US" sz="1100">
                <a:cs typeface="Calibri"/>
              </a:rPr>
              <a:t>Key and Resource Token</a:t>
            </a:r>
          </a:p>
        </p:txBody>
      </p:sp>
      <p:sp>
        <p:nvSpPr>
          <p:cNvPr id="13" name="TextBox 8">
            <a:extLst>
              <a:ext uri="{FF2B5EF4-FFF2-40B4-BE49-F238E27FC236}">
                <a16:creationId xmlns:a16="http://schemas.microsoft.com/office/drawing/2014/main" id="{84223DB6-49DB-4E40-B19C-12390AE9553D}"/>
              </a:ext>
            </a:extLst>
          </p:cNvPr>
          <p:cNvSpPr txBox="1"/>
          <p:nvPr/>
        </p:nvSpPr>
        <p:spPr>
          <a:xfrm>
            <a:off x="5652800" y="5015083"/>
            <a:ext cx="1806766"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cs typeface="Calibri"/>
              </a:rPr>
              <a:t>Control plane</a:t>
            </a:r>
            <a:endParaRPr lang="en-US" sz="1100"/>
          </a:p>
          <a:p>
            <a:pPr algn="ctr"/>
            <a:r>
              <a:rPr lang="en-US" sz="1100">
                <a:cs typeface="Calibri"/>
              </a:rPr>
              <a:t>AAD RBAC/IAM</a:t>
            </a:r>
          </a:p>
        </p:txBody>
      </p:sp>
    </p:spTree>
    <p:extLst>
      <p:ext uri="{BB962C8B-B14F-4D97-AF65-F5344CB8AC3E}">
        <p14:creationId xmlns:p14="http://schemas.microsoft.com/office/powerpoint/2010/main" val="33680917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Global Replication</a:t>
            </a:r>
          </a:p>
        </p:txBody>
      </p:sp>
      <p:sp>
        <p:nvSpPr>
          <p:cNvPr id="44" name="Text Placeholder 3"/>
          <p:cNvSpPr txBox="1">
            <a:spLocks/>
          </p:cNvSpPr>
          <p:nvPr/>
        </p:nvSpPr>
        <p:spPr>
          <a:xfrm>
            <a:off x="536575" y="684724"/>
            <a:ext cx="10997928" cy="132695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800"/>
              <a:t>Azure Cosmos DB is available in 35+ geographical regions allowing you to globally distribute your data to ensure it is a available in the event of unexpected failure. Cosmos DB offers high availability, single digit </a:t>
            </a:r>
            <a:r>
              <a:rPr lang="en-US" sz="1800" err="1"/>
              <a:t>ms</a:t>
            </a:r>
            <a:r>
              <a:rPr lang="en-US" sz="1800"/>
              <a:t> latencies, </a:t>
            </a:r>
            <a:r>
              <a:rPr lang="en-US" sz="1800">
                <a:hlinkClick r:id="rId3"/>
              </a:rPr>
              <a:t>well-defined consistency levels</a:t>
            </a:r>
            <a:r>
              <a:rPr lang="en-US" sz="1800"/>
              <a:t>, transparent regional failover with multi-homing APIs, and the ability to elastically scale throughput and storage across the globe.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858" y="1890303"/>
            <a:ext cx="8490857" cy="4776107"/>
          </a:xfrm>
          <a:prstGeom prst="rect">
            <a:avLst/>
          </a:prstGeom>
        </p:spPr>
      </p:pic>
    </p:spTree>
    <p:extLst>
      <p:ext uri="{BB962C8B-B14F-4D97-AF65-F5344CB8AC3E}">
        <p14:creationId xmlns:p14="http://schemas.microsoft.com/office/powerpoint/2010/main" val="1340008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Local Replication</a:t>
            </a:r>
          </a:p>
        </p:txBody>
      </p:sp>
      <p:sp>
        <p:nvSpPr>
          <p:cNvPr id="44" name="Text Placeholder 3"/>
          <p:cNvSpPr txBox="1">
            <a:spLocks/>
          </p:cNvSpPr>
          <p:nvPr/>
        </p:nvSpPr>
        <p:spPr>
          <a:xfrm>
            <a:off x="536575" y="684725"/>
            <a:ext cx="980122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endParaRPr lang="en-US" sz="1800">
              <a:solidFill>
                <a:srgbClr val="494949"/>
              </a:solidFill>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503" y="2330236"/>
            <a:ext cx="3463513" cy="4214255"/>
          </a:xfrm>
          <a:prstGeom prst="rect">
            <a:avLst/>
          </a:prstGeom>
        </p:spPr>
      </p:pic>
      <p:sp>
        <p:nvSpPr>
          <p:cNvPr id="6" name="Text Placeholder 3"/>
          <p:cNvSpPr txBox="1">
            <a:spLocks/>
          </p:cNvSpPr>
          <p:nvPr/>
        </p:nvSpPr>
        <p:spPr>
          <a:xfrm>
            <a:off x="536575" y="684725"/>
            <a:ext cx="6556556" cy="1117949"/>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800"/>
              <a:t>In addition to offering you the ability to globally replicate your data Cosmos DB automatically replicates your data locally to provide seamless operation.  This automatic replication allows Cosmos DB to offer a financially backed SLA on both availability as well as performance.</a:t>
            </a:r>
          </a:p>
        </p:txBody>
      </p:sp>
      <p:pic>
        <p:nvPicPr>
          <p:cNvPr id="4" name="Picture 3"/>
          <p:cNvPicPr>
            <a:picLocks noChangeAspect="1"/>
          </p:cNvPicPr>
          <p:nvPr/>
        </p:nvPicPr>
        <p:blipFill>
          <a:blip r:embed="rId4"/>
          <a:stretch>
            <a:fillRect/>
          </a:stretch>
        </p:blipFill>
        <p:spPr>
          <a:xfrm>
            <a:off x="7474455" y="822960"/>
            <a:ext cx="3538076" cy="1959428"/>
          </a:xfrm>
          <a:prstGeom prst="rect">
            <a:avLst/>
          </a:prstGeom>
        </p:spPr>
      </p:pic>
      <p:pic>
        <p:nvPicPr>
          <p:cNvPr id="8" name="Picture 7"/>
          <p:cNvPicPr>
            <a:picLocks noChangeAspect="1"/>
          </p:cNvPicPr>
          <p:nvPr/>
        </p:nvPicPr>
        <p:blipFill>
          <a:blip r:embed="rId5"/>
          <a:stretch>
            <a:fillRect/>
          </a:stretch>
        </p:blipFill>
        <p:spPr>
          <a:xfrm>
            <a:off x="7474455" y="2959403"/>
            <a:ext cx="3538076" cy="1672982"/>
          </a:xfrm>
          <a:prstGeom prst="rect">
            <a:avLst/>
          </a:prstGeom>
        </p:spPr>
      </p:pic>
      <p:pic>
        <p:nvPicPr>
          <p:cNvPr id="9" name="Picture 8"/>
          <p:cNvPicPr>
            <a:picLocks noChangeAspect="1"/>
          </p:cNvPicPr>
          <p:nvPr/>
        </p:nvPicPr>
        <p:blipFill>
          <a:blip r:embed="rId6"/>
          <a:stretch>
            <a:fillRect/>
          </a:stretch>
        </p:blipFill>
        <p:spPr>
          <a:xfrm>
            <a:off x="7474455" y="4756739"/>
            <a:ext cx="3494748" cy="1683250"/>
          </a:xfrm>
          <a:prstGeom prst="rect">
            <a:avLst/>
          </a:prstGeom>
        </p:spPr>
      </p:pic>
    </p:spTree>
    <p:extLst>
      <p:ext uri="{BB962C8B-B14F-4D97-AF65-F5344CB8AC3E}">
        <p14:creationId xmlns:p14="http://schemas.microsoft.com/office/powerpoint/2010/main" val="187204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Backups</a:t>
            </a:r>
          </a:p>
        </p:txBody>
      </p:sp>
      <p:sp>
        <p:nvSpPr>
          <p:cNvPr id="44" name="Text Placeholder 3"/>
          <p:cNvSpPr txBox="1">
            <a:spLocks/>
          </p:cNvSpPr>
          <p:nvPr/>
        </p:nvSpPr>
        <p:spPr>
          <a:xfrm>
            <a:off x="536575" y="684725"/>
            <a:ext cx="980122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endParaRPr lang="en-US" sz="1800">
              <a:solidFill>
                <a:srgbClr val="494949"/>
              </a:solidFill>
              <a:cs typeface="Segoe UI" panose="020B0502040204020203" pitchFamily="34" charset="0"/>
            </a:endParaRPr>
          </a:p>
        </p:txBody>
      </p:sp>
      <p:sp>
        <p:nvSpPr>
          <p:cNvPr id="6" name="Text Placeholder 3"/>
          <p:cNvSpPr txBox="1">
            <a:spLocks/>
          </p:cNvSpPr>
          <p:nvPr/>
        </p:nvSpPr>
        <p:spPr>
          <a:xfrm>
            <a:off x="536575" y="684725"/>
            <a:ext cx="10932614" cy="1117949"/>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800"/>
              <a:t>As an additional measure of data security backups are taken approximately every four hours and latest 2 backups are stored at all times for active accounts.  When an account is deleted a backup is taken and stored for up to 90 days.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15" y="2566072"/>
            <a:ext cx="7655280" cy="3742581"/>
          </a:xfrm>
          <a:prstGeom prst="rect">
            <a:avLst/>
          </a:prstGeom>
        </p:spPr>
      </p:pic>
    </p:spTree>
    <p:extLst>
      <p:ext uri="{BB962C8B-B14F-4D97-AF65-F5344CB8AC3E}">
        <p14:creationId xmlns:p14="http://schemas.microsoft.com/office/powerpoint/2010/main" val="55808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Monitoring for Attacks</a:t>
            </a:r>
          </a:p>
        </p:txBody>
      </p:sp>
      <p:pic>
        <p:nvPicPr>
          <p:cNvPr id="2" name="Picture 1" descr="Adobe Spies on eBook Readers, including Library Users | Librarian i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06" y="1389806"/>
            <a:ext cx="3809524" cy="3809524"/>
          </a:xfrm>
          <a:prstGeom prst="rect">
            <a:avLst/>
          </a:prstGeom>
        </p:spPr>
      </p:pic>
      <p:sp>
        <p:nvSpPr>
          <p:cNvPr id="13" name="Content Placeholder 1"/>
          <p:cNvSpPr txBox="1">
            <a:spLocks/>
          </p:cNvSpPr>
          <p:nvPr/>
        </p:nvSpPr>
        <p:spPr>
          <a:xfrm>
            <a:off x="5746099" y="1055688"/>
            <a:ext cx="5624266" cy="5029426"/>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cs typeface="Segoe UI"/>
              </a:rPr>
              <a:t>Cosmos DB offers multiple ways to monitor your data:</a:t>
            </a:r>
          </a:p>
          <a:p>
            <a:pPr marL="0" indent="0">
              <a:buNone/>
            </a:pPr>
            <a:endParaRPr lang="en-US" sz="2000" dirty="0">
              <a:cs typeface="Segoe UI" panose="020B0502040204020203" pitchFamily="34" charset="0"/>
            </a:endParaRPr>
          </a:p>
          <a:p>
            <a:pPr marL="335915" indent="-335915"/>
            <a:r>
              <a:rPr lang="en-US" sz="2000" dirty="0">
                <a:cs typeface="Segoe UI"/>
              </a:rPr>
              <a:t>Azure Audit Logging – Monitor account access.</a:t>
            </a:r>
          </a:p>
          <a:p>
            <a:pPr marL="335915" indent="-335915"/>
            <a:endParaRPr lang="en-US" sz="2000" dirty="0">
              <a:cs typeface="Segoe UI" panose="020B0502040204020203" pitchFamily="34" charset="0"/>
            </a:endParaRPr>
          </a:p>
          <a:p>
            <a:pPr marL="335915" indent="-335915"/>
            <a:r>
              <a:rPr lang="en-US" sz="2000" dirty="0">
                <a:cs typeface="Segoe UI"/>
              </a:rPr>
              <a:t>Azure Monitoring – All user events.  Even supports Full Text Query Logging.</a:t>
            </a:r>
          </a:p>
          <a:p>
            <a:pPr marL="335915" indent="-335915"/>
            <a:endParaRPr lang="en-US" sz="2000" dirty="0">
              <a:cs typeface="Segoe UI" panose="020B0502040204020203" pitchFamily="34" charset="0"/>
            </a:endParaRPr>
          </a:p>
          <a:p>
            <a:pPr marL="335915" indent="-335915"/>
            <a:r>
              <a:rPr lang="en-US" sz="2000" dirty="0">
                <a:cs typeface="Segoe UI"/>
              </a:rPr>
              <a:t>Azure Metrics – Review 404’s in the metrics dashboard.</a:t>
            </a:r>
          </a:p>
          <a:p>
            <a:pPr marL="335915" indent="-335915"/>
            <a:endParaRPr lang="en-US" sz="2000" dirty="0">
              <a:cs typeface="Segoe UI" panose="020B0502040204020203" pitchFamily="34" charset="0"/>
            </a:endParaRPr>
          </a:p>
          <a:p>
            <a:pPr marL="335915" indent="-335915"/>
            <a:r>
              <a:rPr lang="en-US" sz="2000" dirty="0">
                <a:cs typeface="Segoe UI"/>
              </a:rPr>
              <a:t>Custom Log Requests</a:t>
            </a:r>
          </a:p>
          <a:p>
            <a:pPr marL="335915" indent="-335915"/>
            <a:endParaRPr lang="en-US" sz="3200" dirty="0">
              <a:cs typeface="Segoe UI" panose="020B0502040204020203" pitchFamily="34" charset="0"/>
            </a:endParaRPr>
          </a:p>
        </p:txBody>
      </p:sp>
    </p:spTree>
    <p:extLst>
      <p:ext uri="{BB962C8B-B14F-4D97-AF65-F5344CB8AC3E}">
        <p14:creationId xmlns:p14="http://schemas.microsoft.com/office/powerpoint/2010/main" val="423416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2E991219-75E1-4A80-B581-AE8DB812AB26}"/>
              </a:ext>
            </a:extLst>
          </p:cNvPr>
          <p:cNvSpPr txBox="1">
            <a:spLocks/>
          </p:cNvSpPr>
          <p:nvPr/>
        </p:nvSpPr>
        <p:spPr>
          <a:xfrm>
            <a:off x="730535" y="2186797"/>
            <a:ext cx="2698466" cy="3251322"/>
          </a:xfrm>
          <a:prstGeom prst="rect">
            <a:avLst/>
          </a:prstGeom>
        </p:spPr>
        <p:txBody>
          <a:bodyPr anchor="t">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a:t>Activity Log</a:t>
            </a:r>
          </a:p>
          <a:p>
            <a:r>
              <a:rPr lang="en-US" sz="2000"/>
              <a:t>IAM (RBAC)</a:t>
            </a:r>
          </a:p>
          <a:p>
            <a:r>
              <a:rPr lang="en-US" sz="2000"/>
              <a:t>Firewalls</a:t>
            </a:r>
          </a:p>
          <a:p>
            <a:r>
              <a:rPr lang="en-US" sz="2000" err="1"/>
              <a:t>vNETs</a:t>
            </a:r>
            <a:r>
              <a:rPr lang="en-US" sz="2000"/>
              <a:t>	</a:t>
            </a:r>
          </a:p>
          <a:p>
            <a:r>
              <a:rPr lang="en-US" sz="2000"/>
              <a:t>Key Access</a:t>
            </a:r>
          </a:p>
        </p:txBody>
      </p:sp>
      <p:sp>
        <p:nvSpPr>
          <p:cNvPr id="3" name="Content Placeholder 7">
            <a:extLst>
              <a:ext uri="{FF2B5EF4-FFF2-40B4-BE49-F238E27FC236}">
                <a16:creationId xmlns:a16="http://schemas.microsoft.com/office/drawing/2014/main" id="{C502119A-A1A9-425B-B9AF-32AE1FBA51D1}"/>
              </a:ext>
            </a:extLst>
          </p:cNvPr>
          <p:cNvSpPr txBox="1">
            <a:spLocks/>
          </p:cNvSpPr>
          <p:nvPr/>
        </p:nvSpPr>
        <p:spPr>
          <a:xfrm>
            <a:off x="4416634" y="2186797"/>
            <a:ext cx="3358730" cy="2184522"/>
          </a:xfrm>
          <a:prstGeom prst="rect">
            <a:avLst/>
          </a:prstGeom>
        </p:spPr>
        <p:txBody>
          <a:bodyP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Font typeface="Arial" panose="020B0604020202020204" pitchFamily="34" charset="0"/>
              <a:buNone/>
            </a:pPr>
            <a:r>
              <a:rPr lang="en-US" sz="2000" b="1"/>
              <a:t>Diagnostics Monitoring Logs</a:t>
            </a:r>
          </a:p>
          <a:p>
            <a:r>
              <a:rPr lang="en-US" sz="2000"/>
              <a:t>Create Collection</a:t>
            </a:r>
          </a:p>
          <a:p>
            <a:r>
              <a:rPr lang="en-US" sz="2000"/>
              <a:t>Offers</a:t>
            </a:r>
          </a:p>
          <a:p>
            <a:r>
              <a:rPr lang="en-US" sz="2000"/>
              <a:t>Indexing Policies</a:t>
            </a:r>
          </a:p>
          <a:p>
            <a:r>
              <a:rPr lang="en-US" sz="2000"/>
              <a:t>Read / Insert / … Documents</a:t>
            </a:r>
          </a:p>
        </p:txBody>
      </p:sp>
      <p:sp>
        <p:nvSpPr>
          <p:cNvPr id="4" name="Title 1">
            <a:extLst>
              <a:ext uri="{FF2B5EF4-FFF2-40B4-BE49-F238E27FC236}">
                <a16:creationId xmlns:a16="http://schemas.microsoft.com/office/drawing/2014/main" id="{C18787EF-2A29-47FC-B6F9-9CBF74E3864E}"/>
              </a:ext>
            </a:extLst>
          </p:cNvPr>
          <p:cNvSpPr>
            <a:spLocks noGrp="1"/>
          </p:cNvSpPr>
          <p:nvPr/>
        </p:nvSpPr>
        <p:spPr>
          <a:xfrm>
            <a:off x="336754" y="226173"/>
            <a:ext cx="11518491" cy="1325563"/>
          </a:xfrm>
          <a:prstGeom prst="rect">
            <a:avLst/>
          </a:prstGeo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800">
                <a:solidFill>
                  <a:srgbClr val="0072C6"/>
                </a:solidFill>
              </a:rPr>
              <a:t>Monitoring for Attacks:</a:t>
            </a:r>
            <a:r>
              <a:rPr lang="en-US" sz="2800" b="1">
                <a:solidFill>
                  <a:srgbClr val="0072C6"/>
                </a:solidFill>
              </a:rPr>
              <a:t> </a:t>
            </a:r>
            <a:r>
              <a:rPr lang="en-US" sz="2800" spc="-100">
                <a:ln w="3175">
                  <a:noFill/>
                </a:ln>
                <a:latin typeface="Segoe UI Light"/>
                <a:ea typeface="+mn-ea"/>
                <a:cs typeface="Segoe UI"/>
              </a:rPr>
              <a:t>Telemetry Collection</a:t>
            </a:r>
          </a:p>
        </p:txBody>
      </p:sp>
      <p:sp>
        <p:nvSpPr>
          <p:cNvPr id="5" name="Content Placeholder 7">
            <a:extLst>
              <a:ext uri="{FF2B5EF4-FFF2-40B4-BE49-F238E27FC236}">
                <a16:creationId xmlns:a16="http://schemas.microsoft.com/office/drawing/2014/main" id="{47BB8564-FC8A-4A07-BB1B-CEE62F96A96D}"/>
              </a:ext>
            </a:extLst>
          </p:cNvPr>
          <p:cNvSpPr txBox="1">
            <a:spLocks/>
          </p:cNvSpPr>
          <p:nvPr/>
        </p:nvSpPr>
        <p:spPr>
          <a:xfrm>
            <a:off x="8496515" y="2186797"/>
            <a:ext cx="3358730" cy="2184522"/>
          </a:xfrm>
          <a:prstGeom prst="rect">
            <a:avLst/>
          </a:prstGeom>
        </p:spPr>
        <p:txBody>
          <a:bodyPr anchor="t">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Font typeface="Arial" panose="020B0604020202020204" pitchFamily="34" charset="0"/>
              <a:buNone/>
            </a:pPr>
            <a:r>
              <a:rPr lang="en-US" sz="2000" b="1"/>
              <a:t>Metrics</a:t>
            </a:r>
          </a:p>
          <a:p>
            <a:r>
              <a:rPr lang="en-US" sz="2000">
                <a:cs typeface="Segoe UI"/>
              </a:rPr>
              <a:t>401 – Unauthorized</a:t>
            </a:r>
          </a:p>
          <a:p>
            <a:r>
              <a:rPr lang="en-US" sz="2000"/>
              <a:t>403 – Access Denied</a:t>
            </a:r>
            <a:endParaRPr lang="en-US"/>
          </a:p>
          <a:p>
            <a:r>
              <a:rPr lang="en-US" sz="2000"/>
              <a:t>404 – Not Found</a:t>
            </a:r>
            <a:endParaRPr lang="en-US" sz="2000">
              <a:cs typeface="Segoe UI"/>
            </a:endParaRPr>
          </a:p>
          <a:p>
            <a:endParaRPr lang="en-US" sz="2000"/>
          </a:p>
        </p:txBody>
      </p:sp>
      <p:cxnSp>
        <p:nvCxnSpPr>
          <p:cNvPr id="6" name="Straight Connector 5">
            <a:extLst>
              <a:ext uri="{FF2B5EF4-FFF2-40B4-BE49-F238E27FC236}">
                <a16:creationId xmlns:a16="http://schemas.microsoft.com/office/drawing/2014/main" id="{47E38DE3-5E52-499C-BC38-D7C7D32EFEEA}"/>
              </a:ext>
            </a:extLst>
          </p:cNvPr>
          <p:cNvCxnSpPr/>
          <p:nvPr/>
        </p:nvCxnSpPr>
        <p:spPr>
          <a:xfrm>
            <a:off x="3628103" y="1887794"/>
            <a:ext cx="0" cy="35503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16B54FED-FC0B-4346-8991-CDC803D49742}"/>
              </a:ext>
            </a:extLst>
          </p:cNvPr>
          <p:cNvCxnSpPr/>
          <p:nvPr/>
        </p:nvCxnSpPr>
        <p:spPr>
          <a:xfrm>
            <a:off x="7969045" y="1887793"/>
            <a:ext cx="0" cy="35503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79516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6575" y="2035116"/>
            <a:ext cx="6399802" cy="3339648"/>
          </a:xfrm>
          <a:prstGeom prst="rect">
            <a:avLst/>
          </a:prstGeom>
        </p:spPr>
      </p:pic>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Monitoring for Attacks: Audit Logging</a:t>
            </a:r>
          </a:p>
        </p:txBody>
      </p:sp>
      <p:grpSp>
        <p:nvGrpSpPr>
          <p:cNvPr id="43" name="Group 42"/>
          <p:cNvGrpSpPr/>
          <p:nvPr/>
        </p:nvGrpSpPr>
        <p:grpSpPr>
          <a:xfrm>
            <a:off x="5682344" y="2428188"/>
            <a:ext cx="6181684" cy="2405827"/>
            <a:chOff x="5764893" y="2437911"/>
            <a:chExt cx="6181684" cy="2405827"/>
          </a:xfrm>
        </p:grpSpPr>
        <p:cxnSp>
          <p:nvCxnSpPr>
            <p:cNvPr id="7" name="Elbow Connector 6"/>
            <p:cNvCxnSpPr>
              <a:stCxn id="14" idx="1"/>
            </p:cNvCxnSpPr>
            <p:nvPr/>
          </p:nvCxnSpPr>
          <p:spPr>
            <a:xfrm rot="10800000" flipV="1">
              <a:off x="6928939" y="2591800"/>
              <a:ext cx="367210" cy="620368"/>
            </a:xfrm>
            <a:prstGeom prst="bentConnector2">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96149" y="2437911"/>
              <a:ext cx="4650428" cy="307777"/>
            </a:xfrm>
            <a:prstGeom prst="rect">
              <a:avLst/>
            </a:prstGeom>
          </p:spPr>
          <p:txBody>
            <a:bodyPr wrap="square">
              <a:spAutoFit/>
            </a:bodyPr>
            <a:lstStyle/>
            <a:p>
              <a:r>
                <a:rPr lang="en-US" sz="1400">
                  <a:latin typeface="+mj-lt"/>
                </a:rPr>
                <a:t>Configure to view logs for Cosmos DB account changes </a:t>
              </a:r>
            </a:p>
          </p:txBody>
        </p:sp>
        <p:cxnSp>
          <p:nvCxnSpPr>
            <p:cNvPr id="15" name="Elbow Connector 14"/>
            <p:cNvCxnSpPr>
              <a:stCxn id="20" idx="1"/>
            </p:cNvCxnSpPr>
            <p:nvPr/>
          </p:nvCxnSpPr>
          <p:spPr>
            <a:xfrm rot="10800000" flipV="1">
              <a:off x="5764893" y="3531919"/>
              <a:ext cx="1531257" cy="527289"/>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296149" y="3270310"/>
              <a:ext cx="4521200" cy="523220"/>
            </a:xfrm>
            <a:prstGeom prst="rect">
              <a:avLst/>
            </a:prstGeom>
          </p:spPr>
          <p:txBody>
            <a:bodyPr wrap="square">
              <a:spAutoFit/>
            </a:bodyPr>
            <a:lstStyle/>
            <a:p>
              <a:r>
                <a:rPr lang="en-US" sz="1400">
                  <a:latin typeface="+mj-lt"/>
                </a:rPr>
                <a:t>View who is accessing your keys and making changes to the account</a:t>
              </a:r>
            </a:p>
          </p:txBody>
        </p:sp>
        <p:sp>
          <p:nvSpPr>
            <p:cNvPr id="23" name="Rectangle 22"/>
            <p:cNvSpPr/>
            <p:nvPr/>
          </p:nvSpPr>
          <p:spPr>
            <a:xfrm>
              <a:off x="7296149" y="4241454"/>
              <a:ext cx="4521200" cy="523220"/>
            </a:xfrm>
            <a:prstGeom prst="rect">
              <a:avLst/>
            </a:prstGeom>
          </p:spPr>
          <p:txBody>
            <a:bodyPr wrap="square">
              <a:spAutoFit/>
            </a:bodyPr>
            <a:lstStyle/>
            <a:p>
              <a:r>
                <a:rPr lang="en-US" sz="1400">
                  <a:latin typeface="+mj-lt"/>
                </a:rPr>
                <a:t>View logging that contains </a:t>
              </a:r>
              <a:r>
                <a:rPr lang="en-US" sz="1400" err="1">
                  <a:latin typeface="+mj-lt"/>
                </a:rPr>
                <a:t>ip</a:t>
              </a:r>
              <a:r>
                <a:rPr lang="en-US" sz="1400">
                  <a:latin typeface="+mj-lt"/>
                </a:rPr>
                <a:t> address, timestamps, usernames, etc.</a:t>
              </a:r>
            </a:p>
          </p:txBody>
        </p:sp>
        <p:cxnSp>
          <p:nvCxnSpPr>
            <p:cNvPr id="40" name="Elbow Connector 39"/>
            <p:cNvCxnSpPr>
              <a:stCxn id="23" idx="1"/>
            </p:cNvCxnSpPr>
            <p:nvPr/>
          </p:nvCxnSpPr>
          <p:spPr>
            <a:xfrm rot="10800000" flipV="1">
              <a:off x="6838949" y="4503064"/>
              <a:ext cx="457200" cy="340674"/>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4" name="Text Placeholder 3"/>
          <p:cNvSpPr txBox="1">
            <a:spLocks/>
          </p:cNvSpPr>
          <p:nvPr/>
        </p:nvSpPr>
        <p:spPr>
          <a:xfrm>
            <a:off x="536575" y="684725"/>
            <a:ext cx="980122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sz="1800">
                <a:solidFill>
                  <a:srgbClr val="494949"/>
                </a:solidFill>
                <a:cs typeface="Segoe UI" panose="020B0502040204020203" pitchFamily="34" charset="0"/>
              </a:rPr>
              <a:t>Through audit logging/activity logs, you can view what operations were taken on your resources, who initiated the operation, when the operation occurred, the status of the operation, and much more.</a:t>
            </a:r>
          </a:p>
        </p:txBody>
      </p:sp>
    </p:spTree>
    <p:extLst>
      <p:ext uri="{BB962C8B-B14F-4D97-AF65-F5344CB8AC3E}">
        <p14:creationId xmlns:p14="http://schemas.microsoft.com/office/powerpoint/2010/main" val="204818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CE627-23B8-4C66-A809-0625DF082564}"/>
              </a:ext>
            </a:extLst>
          </p:cNvPr>
          <p:cNvPicPr>
            <a:picLocks noChangeAspect="1"/>
          </p:cNvPicPr>
          <p:nvPr/>
        </p:nvPicPr>
        <p:blipFill>
          <a:blip r:embed="rId2"/>
          <a:stretch>
            <a:fillRect/>
          </a:stretch>
        </p:blipFill>
        <p:spPr>
          <a:xfrm>
            <a:off x="2702130" y="1755308"/>
            <a:ext cx="6531694" cy="4137300"/>
          </a:xfrm>
          <a:prstGeom prst="rect">
            <a:avLst/>
          </a:prstGeom>
        </p:spPr>
      </p:pic>
      <p:sp>
        <p:nvSpPr>
          <p:cNvPr id="3" name="Title 1">
            <a:extLst>
              <a:ext uri="{FF2B5EF4-FFF2-40B4-BE49-F238E27FC236}">
                <a16:creationId xmlns:a16="http://schemas.microsoft.com/office/drawing/2014/main" id="{6C930535-9CCB-4AAF-B5BE-337B2D1B9968}"/>
              </a:ext>
            </a:extLst>
          </p:cNvPr>
          <p:cNvSpPr>
            <a:spLocks noGrp="1"/>
          </p:cNvSpPr>
          <p:nvPr/>
        </p:nvSpPr>
        <p:spPr>
          <a:xfrm>
            <a:off x="336755" y="226173"/>
            <a:ext cx="10819910" cy="1219169"/>
          </a:xfrm>
          <a:prstGeom prst="rect">
            <a:avLst/>
          </a:prstGeo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800">
                <a:solidFill>
                  <a:srgbClr val="0072C6"/>
                </a:solidFill>
              </a:rPr>
              <a:t>Monitoring for Attacks:</a:t>
            </a:r>
            <a:r>
              <a:rPr lang="en-US" sz="2800" b="1">
                <a:solidFill>
                  <a:srgbClr val="0072C6"/>
                </a:solidFill>
              </a:rPr>
              <a:t> </a:t>
            </a:r>
            <a:r>
              <a:rPr lang="en-US" sz="2800" spc="-100">
                <a:ln w="3175">
                  <a:noFill/>
                </a:ln>
                <a:latin typeface="Segoe UI Light"/>
                <a:ea typeface="+mn-ea"/>
                <a:cs typeface="Segoe UI"/>
              </a:rPr>
              <a:t>Diagnostics</a:t>
            </a:r>
          </a:p>
        </p:txBody>
      </p:sp>
    </p:spTree>
    <p:extLst>
      <p:ext uri="{BB962C8B-B14F-4D97-AF65-F5344CB8AC3E}">
        <p14:creationId xmlns:p14="http://schemas.microsoft.com/office/powerpoint/2010/main" val="39743891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rPr>
              <a:t>Your Security Team Extended</a:t>
            </a:r>
            <a:endParaRPr lang="en-US" dirty="0"/>
          </a:p>
        </p:txBody>
      </p:sp>
      <p:sp>
        <p:nvSpPr>
          <p:cNvPr id="34" name="Oval 33">
            <a:extLst>
              <a:ext uri="{FF2B5EF4-FFF2-40B4-BE49-F238E27FC236}">
                <a16:creationId xmlns:a16="http://schemas.microsoft.com/office/drawing/2014/main" id="{ED42F7A9-9EBB-4CD7-8ADD-ABA91000DEAD}"/>
              </a:ext>
            </a:extLst>
          </p:cNvPr>
          <p:cNvSpPr/>
          <p:nvPr/>
        </p:nvSpPr>
        <p:spPr bwMode="auto">
          <a:xfrm>
            <a:off x="3009900" y="571500"/>
            <a:ext cx="5810250" cy="5829300"/>
          </a:xfrm>
          <a:prstGeom prst="ellipse">
            <a:avLst/>
          </a:prstGeom>
          <a:solidFill>
            <a:schemeClr val="accent5">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E1838E1-028C-40E3-B06A-57AADAEA1B5F}"/>
              </a:ext>
            </a:extLst>
          </p:cNvPr>
          <p:cNvSpPr/>
          <p:nvPr/>
        </p:nvSpPr>
        <p:spPr bwMode="auto">
          <a:xfrm>
            <a:off x="3743325" y="1257300"/>
            <a:ext cx="4343400" cy="4467225"/>
          </a:xfrm>
          <a:prstGeom prst="ellipse">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30771AA6-2042-4FB9-A20D-DEA9C70647E7}"/>
              </a:ext>
            </a:extLst>
          </p:cNvPr>
          <p:cNvSpPr/>
          <p:nvPr/>
        </p:nvSpPr>
        <p:spPr bwMode="auto">
          <a:xfrm>
            <a:off x="4476750" y="1924050"/>
            <a:ext cx="2876550" cy="3038475"/>
          </a:xfrm>
          <a:prstGeom prst="ellipse">
            <a:avLst/>
          </a:prstGeom>
          <a:solidFill>
            <a:schemeClr val="accent5">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8871C99-F99D-4DD8-BA09-71B06E2FF2B9}"/>
              </a:ext>
            </a:extLst>
          </p:cNvPr>
          <p:cNvSpPr/>
          <p:nvPr/>
        </p:nvSpPr>
        <p:spPr bwMode="auto">
          <a:xfrm>
            <a:off x="5162549" y="2743200"/>
            <a:ext cx="1514475" cy="1495425"/>
          </a:xfrm>
          <a:prstGeom prst="ellipse">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solidFill>
                <a:schemeClr val="bg1"/>
              </a:solidFill>
              <a:highlight>
                <a:srgbClr val="000080"/>
              </a:highlight>
              <a:ea typeface="Segoe UI" pitchFamily="34" charset="0"/>
              <a:cs typeface="Segoe UI" pitchFamily="34" charset="0"/>
            </a:endParaRPr>
          </a:p>
        </p:txBody>
      </p:sp>
      <p:sp>
        <p:nvSpPr>
          <p:cNvPr id="38" name="TextBox 37">
            <a:extLst>
              <a:ext uri="{FF2B5EF4-FFF2-40B4-BE49-F238E27FC236}">
                <a16:creationId xmlns:a16="http://schemas.microsoft.com/office/drawing/2014/main" id="{1C353631-F746-4A69-8752-0E79502EE100}"/>
              </a:ext>
            </a:extLst>
          </p:cNvPr>
          <p:cNvSpPr txBox="1"/>
          <p:nvPr/>
        </p:nvSpPr>
        <p:spPr>
          <a:xfrm>
            <a:off x="4543425" y="3019425"/>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r>
              <a:rPr lang="en-US" dirty="0">
                <a:solidFill>
                  <a:schemeClr val="bg1"/>
                </a:solidFill>
              </a:rPr>
              <a:t>Your</a:t>
            </a:r>
            <a:endParaRPr lang="en-US" dirty="0">
              <a:solidFill>
                <a:schemeClr val="bg1"/>
              </a:solidFill>
              <a:cs typeface="Segoe UI"/>
            </a:endParaRPr>
          </a:p>
          <a:p>
            <a:pPr algn="ctr"/>
            <a:r>
              <a:rPr lang="en-US" dirty="0">
                <a:solidFill>
                  <a:schemeClr val="bg1"/>
                </a:solidFill>
                <a:cs typeface="Segoe UI"/>
              </a:rPr>
              <a:t>Security</a:t>
            </a:r>
          </a:p>
        </p:txBody>
      </p:sp>
      <p:sp>
        <p:nvSpPr>
          <p:cNvPr id="39" name="TextBox 38">
            <a:extLst>
              <a:ext uri="{FF2B5EF4-FFF2-40B4-BE49-F238E27FC236}">
                <a16:creationId xmlns:a16="http://schemas.microsoft.com/office/drawing/2014/main" id="{8A086AC3-A7DF-4CA4-ACF5-C572F0B28F05}"/>
              </a:ext>
            </a:extLst>
          </p:cNvPr>
          <p:cNvSpPr txBox="1"/>
          <p:nvPr/>
        </p:nvSpPr>
        <p:spPr>
          <a:xfrm>
            <a:off x="4543425" y="1990725"/>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r>
              <a:rPr lang="en-US" dirty="0">
                <a:solidFill>
                  <a:schemeClr val="bg1"/>
                </a:solidFill>
              </a:rPr>
              <a:t>Cosmos DB</a:t>
            </a:r>
            <a:endParaRPr lang="en-US" sz="1400" dirty="0">
              <a:solidFill>
                <a:schemeClr val="bg1"/>
              </a:solidFill>
            </a:endParaRPr>
          </a:p>
          <a:p>
            <a:pPr algn="ctr"/>
            <a:r>
              <a:rPr lang="en-US" dirty="0">
                <a:solidFill>
                  <a:schemeClr val="bg1"/>
                </a:solidFill>
              </a:rPr>
              <a:t>Security</a:t>
            </a:r>
            <a:endParaRPr lang="en-US" sz="1400" dirty="0">
              <a:solidFill>
                <a:schemeClr val="bg1"/>
              </a:solidFill>
              <a:cs typeface="Segoe UI"/>
            </a:endParaRPr>
          </a:p>
        </p:txBody>
      </p:sp>
      <p:sp>
        <p:nvSpPr>
          <p:cNvPr id="40" name="TextBox 39">
            <a:extLst>
              <a:ext uri="{FF2B5EF4-FFF2-40B4-BE49-F238E27FC236}">
                <a16:creationId xmlns:a16="http://schemas.microsoft.com/office/drawing/2014/main" id="{95B6E64E-A13F-4465-AA7A-7A59E34C5337}"/>
              </a:ext>
            </a:extLst>
          </p:cNvPr>
          <p:cNvSpPr txBox="1"/>
          <p:nvPr/>
        </p:nvSpPr>
        <p:spPr>
          <a:xfrm>
            <a:off x="4543425" y="1200149"/>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r>
              <a:rPr lang="en-US" dirty="0">
                <a:solidFill>
                  <a:schemeClr val="bg1"/>
                </a:solidFill>
              </a:rPr>
              <a:t>Azure</a:t>
            </a:r>
            <a:endParaRPr lang="en-US" dirty="0">
              <a:solidFill>
                <a:schemeClr val="bg1"/>
              </a:solidFill>
              <a:cs typeface="Segoe UI"/>
            </a:endParaRPr>
          </a:p>
          <a:p>
            <a:pPr algn="ctr"/>
            <a:r>
              <a:rPr lang="en-US" dirty="0">
                <a:solidFill>
                  <a:schemeClr val="bg1"/>
                </a:solidFill>
              </a:rPr>
              <a:t>Security</a:t>
            </a:r>
            <a:endParaRPr lang="en-US" dirty="0">
              <a:solidFill>
                <a:schemeClr val="bg1"/>
              </a:solidFill>
              <a:cs typeface="Segoe UI"/>
            </a:endParaRPr>
          </a:p>
        </p:txBody>
      </p:sp>
      <p:sp>
        <p:nvSpPr>
          <p:cNvPr id="41" name="TextBox 40">
            <a:extLst>
              <a:ext uri="{FF2B5EF4-FFF2-40B4-BE49-F238E27FC236}">
                <a16:creationId xmlns:a16="http://schemas.microsoft.com/office/drawing/2014/main" id="{F5EED2F7-D2D5-455F-B0EF-073121EDE2C6}"/>
              </a:ext>
            </a:extLst>
          </p:cNvPr>
          <p:cNvSpPr txBox="1"/>
          <p:nvPr/>
        </p:nvSpPr>
        <p:spPr>
          <a:xfrm>
            <a:off x="4543425" y="495300"/>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r>
              <a:rPr lang="en-US" dirty="0">
                <a:solidFill>
                  <a:schemeClr val="bg1"/>
                </a:solidFill>
              </a:rPr>
              <a:t>Microsoft</a:t>
            </a:r>
            <a:endParaRPr lang="en-US" dirty="0">
              <a:solidFill>
                <a:schemeClr val="bg1"/>
              </a:solidFill>
              <a:cs typeface="Segoe UI"/>
            </a:endParaRPr>
          </a:p>
          <a:p>
            <a:pPr algn="ctr"/>
            <a:r>
              <a:rPr lang="en-US" dirty="0">
                <a:solidFill>
                  <a:schemeClr val="bg1"/>
                </a:solidFill>
                <a:cs typeface="Segoe UI"/>
              </a:rPr>
              <a:t>CDOC</a:t>
            </a:r>
          </a:p>
        </p:txBody>
      </p:sp>
    </p:spTree>
    <p:extLst>
      <p:ext uri="{BB962C8B-B14F-4D97-AF65-F5344CB8AC3E}">
        <p14:creationId xmlns:p14="http://schemas.microsoft.com/office/powerpoint/2010/main" val="361495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C8E66CA-A0C6-4ED1-BEBF-47ED974CB555}"/>
              </a:ext>
            </a:extLst>
          </p:cNvPr>
          <p:cNvPicPr>
            <a:picLocks noChangeAspect="1"/>
          </p:cNvPicPr>
          <p:nvPr/>
        </p:nvPicPr>
        <p:blipFill>
          <a:blip r:embed="rId2"/>
          <a:stretch>
            <a:fillRect/>
          </a:stretch>
        </p:blipFill>
        <p:spPr>
          <a:xfrm>
            <a:off x="760093" y="493534"/>
            <a:ext cx="10820708" cy="5841777"/>
          </a:xfrm>
          <a:prstGeom prst="rect">
            <a:avLst/>
          </a:prstGeom>
        </p:spPr>
      </p:pic>
    </p:spTree>
    <p:extLst>
      <p:ext uri="{BB962C8B-B14F-4D97-AF65-F5344CB8AC3E}">
        <p14:creationId xmlns:p14="http://schemas.microsoft.com/office/powerpoint/2010/main" val="6039183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B2B7-9BDD-4484-8BDC-810419F0FE6E}"/>
              </a:ext>
            </a:extLst>
          </p:cNvPr>
          <p:cNvSpPr>
            <a:spLocks noGrp="1"/>
          </p:cNvSpPr>
          <p:nvPr>
            <p:ph type="title"/>
          </p:nvPr>
        </p:nvSpPr>
        <p:spPr>
          <a:xfrm>
            <a:off x="520041" y="341720"/>
            <a:ext cx="11151917" cy="507831"/>
          </a:xfrm>
        </p:spPr>
        <p:txBody>
          <a:bodyPr/>
          <a:lstStyle/>
          <a:p>
            <a:r>
              <a:rPr lang="en-US" dirty="0"/>
              <a:t>Azure Cosmos DB Encryption</a:t>
            </a:r>
          </a:p>
        </p:txBody>
      </p:sp>
      <p:sp>
        <p:nvSpPr>
          <p:cNvPr id="3" name="Content Placeholder 2">
            <a:extLst>
              <a:ext uri="{FF2B5EF4-FFF2-40B4-BE49-F238E27FC236}">
                <a16:creationId xmlns:a16="http://schemas.microsoft.com/office/drawing/2014/main" id="{5C46EF29-3C58-455A-AFC6-FD152090BD59}"/>
              </a:ext>
            </a:extLst>
          </p:cNvPr>
          <p:cNvSpPr>
            <a:spLocks noGrp="1"/>
          </p:cNvSpPr>
          <p:nvPr>
            <p:ph idx="1"/>
          </p:nvPr>
        </p:nvSpPr>
        <p:spPr>
          <a:xfrm>
            <a:off x="8094068" y="3288750"/>
            <a:ext cx="3019978" cy="2973613"/>
          </a:xfrm>
          <a:solidFill>
            <a:srgbClr val="FCFA9C"/>
          </a:solidFill>
        </p:spPr>
        <p:txBody>
          <a:bodyPr>
            <a:normAutofit fontScale="62500" lnSpcReduction="20000"/>
          </a:bodyPr>
          <a:lstStyle/>
          <a:p>
            <a:pPr marL="0" indent="0" algn="ctr">
              <a:lnSpc>
                <a:spcPct val="120000"/>
              </a:lnSpc>
              <a:spcBef>
                <a:spcPts val="0"/>
              </a:spcBef>
              <a:buNone/>
            </a:pPr>
            <a:r>
              <a:rPr lang="en-US" sz="2400" b="1" dirty="0"/>
              <a:t>Client Side Encryption</a:t>
            </a:r>
          </a:p>
          <a:p>
            <a:pPr marL="0" indent="0" algn="ctr">
              <a:lnSpc>
                <a:spcPct val="120000"/>
              </a:lnSpc>
              <a:spcBef>
                <a:spcPts val="0"/>
              </a:spcBef>
              <a:buNone/>
            </a:pPr>
            <a:r>
              <a:rPr lang="en-US" sz="2400" b="1" dirty="0"/>
              <a:t> (Alpha)</a:t>
            </a:r>
          </a:p>
          <a:p>
            <a:r>
              <a:rPr lang="en-US" sz="2400" dirty="0"/>
              <a:t>Encryption before transit</a:t>
            </a:r>
          </a:p>
          <a:p>
            <a:r>
              <a:rPr lang="en-US" sz="2400" dirty="0"/>
              <a:t>Full control by the developer of keys and storage of keys</a:t>
            </a:r>
          </a:p>
          <a:p>
            <a:r>
              <a:rPr lang="en-US" sz="2400" dirty="0"/>
              <a:t>One key per document (row)</a:t>
            </a:r>
          </a:p>
          <a:p>
            <a:r>
              <a:rPr lang="en-US" sz="2400" dirty="0"/>
              <a:t>Select terms (columns) to encrypt</a:t>
            </a:r>
          </a:p>
          <a:p>
            <a:r>
              <a:rPr lang="en-US" sz="2400" dirty="0"/>
              <a:t>Can be combined with Customer Managed Keys and Service Managed Keys.</a:t>
            </a:r>
          </a:p>
        </p:txBody>
      </p:sp>
      <p:grpSp>
        <p:nvGrpSpPr>
          <p:cNvPr id="4" name="Group 3">
            <a:extLst>
              <a:ext uri="{FF2B5EF4-FFF2-40B4-BE49-F238E27FC236}">
                <a16:creationId xmlns:a16="http://schemas.microsoft.com/office/drawing/2014/main" id="{D4BC07DA-5CB7-4B73-98BC-6BB287AD8BCC}"/>
              </a:ext>
            </a:extLst>
          </p:cNvPr>
          <p:cNvGrpSpPr/>
          <p:nvPr/>
        </p:nvGrpSpPr>
        <p:grpSpPr>
          <a:xfrm>
            <a:off x="11321845" y="5996218"/>
            <a:ext cx="837840" cy="855437"/>
            <a:chOff x="9977504" y="176950"/>
            <a:chExt cx="1906878" cy="1760380"/>
          </a:xfrm>
        </p:grpSpPr>
        <p:pic>
          <p:nvPicPr>
            <p:cNvPr id="5" name="Picture 5" descr="A picture containing wheel&#10;&#10;Description generated with very high confidence">
              <a:extLst>
                <a:ext uri="{FF2B5EF4-FFF2-40B4-BE49-F238E27FC236}">
                  <a16:creationId xmlns:a16="http://schemas.microsoft.com/office/drawing/2014/main" id="{AC0299A7-F176-4987-81C1-7419DAFD39CE}"/>
                </a:ext>
              </a:extLst>
            </p:cNvPr>
            <p:cNvPicPr>
              <a:picLocks noChangeAspect="1"/>
            </p:cNvPicPr>
            <p:nvPr/>
          </p:nvPicPr>
          <p:blipFill>
            <a:blip r:embed="rId2"/>
            <a:stretch>
              <a:fillRect/>
            </a:stretch>
          </p:blipFill>
          <p:spPr>
            <a:xfrm>
              <a:off x="9977504" y="176950"/>
              <a:ext cx="1906878" cy="1760380"/>
            </a:xfrm>
            <a:prstGeom prst="rect">
              <a:avLst/>
            </a:prstGeom>
          </p:spPr>
        </p:pic>
        <p:pic>
          <p:nvPicPr>
            <p:cNvPr id="6" name="Graphic 1" descr="Key">
              <a:extLst>
                <a:ext uri="{FF2B5EF4-FFF2-40B4-BE49-F238E27FC236}">
                  <a16:creationId xmlns:a16="http://schemas.microsoft.com/office/drawing/2014/main" id="{4FB25E91-99BD-4AFB-9B50-FC15AADCCF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80000">
              <a:off x="10448950" y="579947"/>
              <a:ext cx="960235" cy="949503"/>
            </a:xfrm>
            <a:prstGeom prst="rect">
              <a:avLst/>
            </a:prstGeom>
          </p:spPr>
        </p:pic>
      </p:grpSp>
      <p:sp>
        <p:nvSpPr>
          <p:cNvPr id="7" name="Content Placeholder 2">
            <a:extLst>
              <a:ext uri="{FF2B5EF4-FFF2-40B4-BE49-F238E27FC236}">
                <a16:creationId xmlns:a16="http://schemas.microsoft.com/office/drawing/2014/main" id="{FD9A5318-DD52-4BFD-AD99-D67101194D9E}"/>
              </a:ext>
            </a:extLst>
          </p:cNvPr>
          <p:cNvSpPr txBox="1">
            <a:spLocks/>
          </p:cNvSpPr>
          <p:nvPr/>
        </p:nvSpPr>
        <p:spPr>
          <a:xfrm>
            <a:off x="4507430" y="3288751"/>
            <a:ext cx="3019978" cy="2973613"/>
          </a:xfrm>
          <a:prstGeom prst="rect">
            <a:avLst/>
          </a:prstGeom>
          <a:solidFill>
            <a:srgbClr val="C1DA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Font typeface="Arial" panose="020B0604020202020204" pitchFamily="34" charset="0"/>
              <a:buNone/>
            </a:pPr>
            <a:r>
              <a:rPr lang="en-US" sz="2200" b="1"/>
              <a:t>Customer </a:t>
            </a:r>
            <a:r>
              <a:rPr lang="en-US" sz="2200" b="1" dirty="0"/>
              <a:t>Managed Keys</a:t>
            </a:r>
          </a:p>
          <a:p>
            <a:pPr marL="0" indent="0" algn="ctr">
              <a:lnSpc>
                <a:spcPct val="110000"/>
              </a:lnSpc>
              <a:spcBef>
                <a:spcPts val="0"/>
              </a:spcBef>
              <a:buFont typeface="Arial" panose="020B0604020202020204" pitchFamily="34" charset="0"/>
              <a:buNone/>
            </a:pPr>
            <a:r>
              <a:rPr lang="en-US" sz="2200" b="1" dirty="0"/>
              <a:t>(GA)</a:t>
            </a:r>
          </a:p>
          <a:p>
            <a:r>
              <a:rPr lang="en-US" sz="2200" dirty="0"/>
              <a:t>Encryption by the service using the Customer Managed Key</a:t>
            </a:r>
          </a:p>
          <a:p>
            <a:r>
              <a:rPr lang="en-US" sz="2200" dirty="0"/>
              <a:t>Key rotations are the responsibility of the customer.</a:t>
            </a:r>
          </a:p>
          <a:p>
            <a:r>
              <a:rPr lang="en-US" sz="2200" dirty="0"/>
              <a:t>Customer Key resides in Azure Key Vault</a:t>
            </a:r>
          </a:p>
          <a:p>
            <a:r>
              <a:rPr lang="en-US" sz="2200" dirty="0"/>
              <a:t>Second layer of protection (</a:t>
            </a:r>
            <a:r>
              <a:rPr lang="en-US" sz="2200" dirty="0" err="1"/>
              <a:t>ie</a:t>
            </a:r>
            <a:r>
              <a:rPr lang="en-US" sz="2200" dirty="0"/>
              <a:t> double encryption)</a:t>
            </a:r>
          </a:p>
          <a:p>
            <a:endParaRPr lang="en-US" sz="2400" dirty="0"/>
          </a:p>
          <a:p>
            <a:endParaRPr lang="en-US" sz="2400" dirty="0"/>
          </a:p>
        </p:txBody>
      </p:sp>
      <p:sp>
        <p:nvSpPr>
          <p:cNvPr id="8" name="Content Placeholder 2">
            <a:extLst>
              <a:ext uri="{FF2B5EF4-FFF2-40B4-BE49-F238E27FC236}">
                <a16:creationId xmlns:a16="http://schemas.microsoft.com/office/drawing/2014/main" id="{F64FC757-CD34-46BA-A61C-182927FD689D}"/>
              </a:ext>
            </a:extLst>
          </p:cNvPr>
          <p:cNvSpPr txBox="1">
            <a:spLocks/>
          </p:cNvSpPr>
          <p:nvPr/>
        </p:nvSpPr>
        <p:spPr>
          <a:xfrm>
            <a:off x="920792" y="3288750"/>
            <a:ext cx="3019978" cy="2973613"/>
          </a:xfrm>
          <a:prstGeom prst="rect">
            <a:avLst/>
          </a:prstGeom>
          <a:solidFill>
            <a:srgbClr val="CAE8AA"/>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Font typeface="Arial" panose="020B0604020202020204" pitchFamily="34" charset="0"/>
              <a:buNone/>
            </a:pPr>
            <a:r>
              <a:rPr lang="en-US" sz="2400" b="1" dirty="0"/>
              <a:t>Service Managed Keys</a:t>
            </a:r>
          </a:p>
          <a:p>
            <a:pPr marL="0" indent="0" algn="ctr">
              <a:lnSpc>
                <a:spcPct val="120000"/>
              </a:lnSpc>
              <a:spcBef>
                <a:spcPts val="0"/>
              </a:spcBef>
              <a:buFont typeface="Arial" panose="020B0604020202020204" pitchFamily="34" charset="0"/>
              <a:buNone/>
            </a:pPr>
            <a:r>
              <a:rPr lang="en-US" sz="2400" b="1" dirty="0"/>
              <a:t>(GA)</a:t>
            </a:r>
          </a:p>
          <a:p>
            <a:r>
              <a:rPr lang="en-US" sz="2400" dirty="0"/>
              <a:t>Encryption by the service using the Service Managed Keys.</a:t>
            </a:r>
          </a:p>
          <a:p>
            <a:r>
              <a:rPr lang="en-US" sz="2400" dirty="0"/>
              <a:t>Key rotations and servicing fully managed by the service.</a:t>
            </a:r>
          </a:p>
          <a:p>
            <a:r>
              <a:rPr lang="en-US" sz="2400" dirty="0"/>
              <a:t>Independent implementation from Customer Managed Keys.</a:t>
            </a:r>
          </a:p>
          <a:p>
            <a:r>
              <a:rPr lang="en-US" sz="2400" dirty="0"/>
              <a:t>First layer of protection is always enabled.</a:t>
            </a:r>
          </a:p>
        </p:txBody>
      </p:sp>
      <p:pic>
        <p:nvPicPr>
          <p:cNvPr id="16" name="Graphic 15" descr="Server">
            <a:extLst>
              <a:ext uri="{FF2B5EF4-FFF2-40B4-BE49-F238E27FC236}">
                <a16:creationId xmlns:a16="http://schemas.microsoft.com/office/drawing/2014/main" id="{EACD6339-5EE1-4046-AEF3-21E38AA05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0169" y="1666367"/>
            <a:ext cx="1421224" cy="1421224"/>
          </a:xfrm>
          <a:prstGeom prst="rect">
            <a:avLst/>
          </a:prstGeom>
        </p:spPr>
      </p:pic>
      <p:pic>
        <p:nvPicPr>
          <p:cNvPr id="18" name="Graphic 17" descr="Laptop">
            <a:extLst>
              <a:ext uri="{FF2B5EF4-FFF2-40B4-BE49-F238E27FC236}">
                <a16:creationId xmlns:a16="http://schemas.microsoft.com/office/drawing/2014/main" id="{C3E66D3A-1982-428E-ACBC-AC5B558E67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3445" y="1666367"/>
            <a:ext cx="1421224" cy="1421224"/>
          </a:xfrm>
          <a:prstGeom prst="rect">
            <a:avLst/>
          </a:prstGeom>
        </p:spPr>
      </p:pic>
      <p:pic>
        <p:nvPicPr>
          <p:cNvPr id="20" name="Graphic 19" descr="Cloud Computing">
            <a:extLst>
              <a:ext uri="{FF2B5EF4-FFF2-40B4-BE49-F238E27FC236}">
                <a16:creationId xmlns:a16="http://schemas.microsoft.com/office/drawing/2014/main" id="{884B84E7-EC4E-4394-A8C0-A506E2E94D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06807" y="1532465"/>
            <a:ext cx="1421224" cy="1421224"/>
          </a:xfrm>
          <a:prstGeom prst="rect">
            <a:avLst/>
          </a:prstGeom>
        </p:spPr>
      </p:pic>
    </p:spTree>
    <p:extLst>
      <p:ext uri="{BB962C8B-B14F-4D97-AF65-F5344CB8AC3E}">
        <p14:creationId xmlns:p14="http://schemas.microsoft.com/office/powerpoint/2010/main" val="363917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74FE891-F89B-4E3D-A825-5A7722610263}"/>
              </a:ext>
            </a:extLst>
          </p:cNvPr>
          <p:cNvSpPr/>
          <p:nvPr/>
        </p:nvSpPr>
        <p:spPr bwMode="auto">
          <a:xfrm>
            <a:off x="3315795" y="1219046"/>
            <a:ext cx="5560410" cy="4998872"/>
          </a:xfrm>
          <a:prstGeom prst="ellipse">
            <a:avLst/>
          </a:prstGeom>
          <a:solidFill>
            <a:schemeClr val="accent5">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tx1"/>
                </a:solidFill>
                <a:ea typeface="Segoe UI" pitchFamily="34" charset="0"/>
                <a:cs typeface="Segoe UI" pitchFamily="34" charset="0"/>
              </a:rPr>
              <a:t>Encryption at rest with </a:t>
            </a:r>
          </a:p>
          <a:p>
            <a:pPr algn="ctr" defTabSz="932472" fontAlgn="base">
              <a:lnSpc>
                <a:spcPct val="90000"/>
              </a:lnSpc>
              <a:spcBef>
                <a:spcPct val="0"/>
              </a:spcBef>
              <a:spcAft>
                <a:spcPct val="0"/>
              </a:spcAft>
            </a:pPr>
            <a:r>
              <a:rPr lang="en-US" b="1" dirty="0">
                <a:solidFill>
                  <a:schemeClr val="tx1"/>
                </a:solidFill>
                <a:ea typeface="Segoe UI" pitchFamily="34" charset="0"/>
                <a:cs typeface="Segoe UI" pitchFamily="34" charset="0"/>
              </a:rPr>
              <a:t>Customer Managed Keys</a:t>
            </a:r>
          </a:p>
        </p:txBody>
      </p:sp>
      <p:sp>
        <p:nvSpPr>
          <p:cNvPr id="5" name="Oval 4">
            <a:extLst>
              <a:ext uri="{FF2B5EF4-FFF2-40B4-BE49-F238E27FC236}">
                <a16:creationId xmlns:a16="http://schemas.microsoft.com/office/drawing/2014/main" id="{A185E3EB-85DD-47DB-B431-7282606009B2}"/>
              </a:ext>
            </a:extLst>
          </p:cNvPr>
          <p:cNvSpPr/>
          <p:nvPr/>
        </p:nvSpPr>
        <p:spPr bwMode="auto">
          <a:xfrm>
            <a:off x="4290307" y="2816201"/>
            <a:ext cx="3611389" cy="3349360"/>
          </a:xfrm>
          <a:prstGeom prst="ellipse">
            <a:avLst/>
          </a:prstGeom>
          <a:solidFill>
            <a:srgbClr val="C9E4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tx1"/>
                </a:solidFill>
                <a:ea typeface="Segoe UI" pitchFamily="34" charset="0"/>
                <a:cs typeface="Segoe UI" pitchFamily="34" charset="0"/>
              </a:rPr>
              <a:t>Encryption at rest with Service Managed Keys</a:t>
            </a:r>
          </a:p>
        </p:txBody>
      </p:sp>
      <p:sp>
        <p:nvSpPr>
          <p:cNvPr id="2" name="Title 2">
            <a:extLst>
              <a:ext uri="{FF2B5EF4-FFF2-40B4-BE49-F238E27FC236}">
                <a16:creationId xmlns:a16="http://schemas.microsoft.com/office/drawing/2014/main" id="{B4EBFE64-A249-4246-BFC2-EF116B5AC3F0}"/>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cs typeface="Segoe UI"/>
              </a:rPr>
              <a:t>Encryption At Rest</a:t>
            </a:r>
            <a:endParaRPr lang="en-US" sz="2800" dirty="0">
              <a:solidFill>
                <a:srgbClr val="0072C6"/>
              </a:solidFill>
            </a:endParaRPr>
          </a:p>
        </p:txBody>
      </p:sp>
      <p:sp>
        <p:nvSpPr>
          <p:cNvPr id="4" name="Oval 3">
            <a:extLst>
              <a:ext uri="{FF2B5EF4-FFF2-40B4-BE49-F238E27FC236}">
                <a16:creationId xmlns:a16="http://schemas.microsoft.com/office/drawing/2014/main" id="{131970B2-FCFA-4617-AC6A-E9662B3027B0}"/>
              </a:ext>
            </a:extLst>
          </p:cNvPr>
          <p:cNvSpPr/>
          <p:nvPr/>
        </p:nvSpPr>
        <p:spPr bwMode="auto">
          <a:xfrm>
            <a:off x="5249442" y="4452535"/>
            <a:ext cx="1693115" cy="1622323"/>
          </a:xfrm>
          <a:prstGeom prst="ellipse">
            <a:avLst/>
          </a:prstGeom>
          <a:solidFill>
            <a:srgbClr val="D8F2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User</a:t>
            </a:r>
          </a:p>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Data</a:t>
            </a:r>
          </a:p>
        </p:txBody>
      </p:sp>
      <p:sp>
        <p:nvSpPr>
          <p:cNvPr id="7" name="TextBox 6">
            <a:extLst>
              <a:ext uri="{FF2B5EF4-FFF2-40B4-BE49-F238E27FC236}">
                <a16:creationId xmlns:a16="http://schemas.microsoft.com/office/drawing/2014/main" id="{326F0834-F863-4CA5-B690-FE3264C972AB}"/>
              </a:ext>
            </a:extLst>
          </p:cNvPr>
          <p:cNvSpPr txBox="1"/>
          <p:nvPr/>
        </p:nvSpPr>
        <p:spPr>
          <a:xfrm>
            <a:off x="4925961" y="264538"/>
            <a:ext cx="216506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Layered</a:t>
            </a:r>
          </a:p>
          <a:p>
            <a:pPr algn="ctr">
              <a:lnSpc>
                <a:spcPct val="90000"/>
              </a:lnSpc>
              <a:spcAft>
                <a:spcPts val="600"/>
              </a:spcAft>
            </a:pPr>
            <a:r>
              <a:rPr lang="en-US" sz="2400" dirty="0">
                <a:gradFill>
                  <a:gsLst>
                    <a:gs pos="2917">
                      <a:schemeClr val="tx1"/>
                    </a:gs>
                    <a:gs pos="30000">
                      <a:schemeClr val="tx1"/>
                    </a:gs>
                  </a:gsLst>
                  <a:lin ang="5400000" scaled="0"/>
                </a:gradFill>
              </a:rPr>
              <a:t>Encryption</a:t>
            </a:r>
          </a:p>
        </p:txBody>
      </p:sp>
    </p:spTree>
    <p:extLst>
      <p:ext uri="{BB962C8B-B14F-4D97-AF65-F5344CB8AC3E}">
        <p14:creationId xmlns:p14="http://schemas.microsoft.com/office/powerpoint/2010/main" val="8949161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cs typeface="Segoe UI"/>
              </a:rPr>
              <a:t>Layer 1: Encryption At Rest With Service Managed Keys</a:t>
            </a:r>
            <a:endParaRPr lang="en-US" sz="2800" dirty="0">
              <a:solidFill>
                <a:srgbClr val="0072C6"/>
              </a:solidFill>
            </a:endParaRPr>
          </a:p>
        </p:txBody>
      </p:sp>
      <p:sp>
        <p:nvSpPr>
          <p:cNvPr id="12" name="Content Placeholder 1"/>
          <p:cNvSpPr txBox="1">
            <a:spLocks/>
          </p:cNvSpPr>
          <p:nvPr/>
        </p:nvSpPr>
        <p:spPr>
          <a:xfrm>
            <a:off x="5746099" y="1055688"/>
            <a:ext cx="5624266" cy="4091075"/>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cs typeface="Segoe UI" panose="020B0502040204020203" pitchFamily="34" charset="0"/>
              </a:rPr>
              <a:t>All data in Cosmos DB is encrypted at rest.</a:t>
            </a:r>
          </a:p>
          <a:p>
            <a:endParaRPr lang="en-US" sz="2400">
              <a:cs typeface="Segoe UI" panose="020B0502040204020203" pitchFamily="34" charset="0"/>
            </a:endParaRPr>
          </a:p>
          <a:p>
            <a:r>
              <a:rPr lang="en-US" sz="2400">
                <a:cs typeface="Segoe UI" panose="020B0502040204020203" pitchFamily="34" charset="0"/>
              </a:rPr>
              <a:t>There are no user controls to turn it on or off.</a:t>
            </a:r>
          </a:p>
          <a:p>
            <a:endParaRPr lang="en-US" sz="2400">
              <a:cs typeface="Segoe UI" panose="020B0502040204020203" pitchFamily="34" charset="0"/>
            </a:endParaRPr>
          </a:p>
          <a:p>
            <a:r>
              <a:rPr lang="en-US" sz="2400">
                <a:cs typeface="Segoe UI" panose="020B0502040204020203" pitchFamily="34" charset="0"/>
              </a:rPr>
              <a:t>Present in all regions with a minimum of FIPS-140 required AES-128.</a:t>
            </a:r>
          </a:p>
          <a:p>
            <a:endParaRPr lang="en-US" sz="2400">
              <a:cs typeface="Segoe UI" panose="020B0502040204020203" pitchFamily="34" charset="0"/>
            </a:endParaRPr>
          </a:p>
          <a:p>
            <a:pPr marL="335915" indent="-335915"/>
            <a:r>
              <a:rPr lang="en-US" sz="2400">
                <a:cs typeface="Segoe UI" panose="020B0502040204020203" pitchFamily="34" charset="0"/>
              </a:rPr>
              <a:t>All regions running AES-256.</a:t>
            </a:r>
            <a:endParaRPr lang="en-US" sz="3600">
              <a:cs typeface="Segoe UI Light"/>
            </a:endParaRPr>
          </a:p>
        </p:txBody>
      </p:sp>
      <p:pic>
        <p:nvPicPr>
          <p:cNvPr id="2050" name="Picture 2" descr="Design diagram">
            <a:extLst>
              <a:ext uri="{FF2B5EF4-FFF2-40B4-BE49-F238E27FC236}">
                <a16:creationId xmlns:a16="http://schemas.microsoft.com/office/drawing/2014/main" id="{F5CC0E58-4F86-4979-937C-9ABC9CEA6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7" r="7887"/>
          <a:stretch/>
        </p:blipFill>
        <p:spPr bwMode="auto">
          <a:xfrm>
            <a:off x="176982" y="1117141"/>
            <a:ext cx="5449510" cy="462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2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C450AC-4A8B-4FE0-811F-D2DE47EA33E8}"/>
              </a:ext>
            </a:extLst>
          </p:cNvPr>
          <p:cNvPicPr>
            <a:picLocks noChangeAspect="1"/>
          </p:cNvPicPr>
          <p:nvPr/>
        </p:nvPicPr>
        <p:blipFill>
          <a:blip r:embed="rId2"/>
          <a:stretch>
            <a:fillRect/>
          </a:stretch>
        </p:blipFill>
        <p:spPr>
          <a:xfrm>
            <a:off x="4460183" y="1883910"/>
            <a:ext cx="600075" cy="695325"/>
          </a:xfrm>
          <a:prstGeom prst="rect">
            <a:avLst/>
          </a:prstGeom>
        </p:spPr>
      </p:pic>
      <p:grpSp>
        <p:nvGrpSpPr>
          <p:cNvPr id="4" name="Group 3">
            <a:extLst>
              <a:ext uri="{FF2B5EF4-FFF2-40B4-BE49-F238E27FC236}">
                <a16:creationId xmlns:a16="http://schemas.microsoft.com/office/drawing/2014/main" id="{7DDE160D-F7FE-4609-8C61-707481071D6E}"/>
              </a:ext>
            </a:extLst>
          </p:cNvPr>
          <p:cNvGrpSpPr/>
          <p:nvPr/>
        </p:nvGrpSpPr>
        <p:grpSpPr>
          <a:xfrm>
            <a:off x="4341300" y="3556908"/>
            <a:ext cx="837840" cy="855437"/>
            <a:chOff x="9977504" y="176950"/>
            <a:chExt cx="1906878" cy="1760380"/>
          </a:xfrm>
        </p:grpSpPr>
        <p:pic>
          <p:nvPicPr>
            <p:cNvPr id="5" name="Picture 4" descr="A picture containing wheel&#10;&#10;Description generated with very high confidence">
              <a:extLst>
                <a:ext uri="{FF2B5EF4-FFF2-40B4-BE49-F238E27FC236}">
                  <a16:creationId xmlns:a16="http://schemas.microsoft.com/office/drawing/2014/main" id="{37626767-5A30-452D-B732-332DB8295064}"/>
                </a:ext>
              </a:extLst>
            </p:cNvPr>
            <p:cNvPicPr>
              <a:picLocks noChangeAspect="1"/>
            </p:cNvPicPr>
            <p:nvPr/>
          </p:nvPicPr>
          <p:blipFill>
            <a:blip r:embed="rId3"/>
            <a:stretch>
              <a:fillRect/>
            </a:stretch>
          </p:blipFill>
          <p:spPr>
            <a:xfrm>
              <a:off x="9977504" y="176950"/>
              <a:ext cx="1906878" cy="1760380"/>
            </a:xfrm>
            <a:prstGeom prst="rect">
              <a:avLst/>
            </a:prstGeom>
          </p:spPr>
        </p:pic>
        <p:pic>
          <p:nvPicPr>
            <p:cNvPr id="6" name="Graphic 1" descr="Key">
              <a:extLst>
                <a:ext uri="{FF2B5EF4-FFF2-40B4-BE49-F238E27FC236}">
                  <a16:creationId xmlns:a16="http://schemas.microsoft.com/office/drawing/2014/main" id="{7B8F6CD5-CBA3-482B-8606-7A75E9E6F0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80000">
              <a:off x="10448950" y="579947"/>
              <a:ext cx="960235" cy="949503"/>
            </a:xfrm>
            <a:prstGeom prst="rect">
              <a:avLst/>
            </a:prstGeom>
          </p:spPr>
        </p:pic>
      </p:grpSp>
      <p:grpSp>
        <p:nvGrpSpPr>
          <p:cNvPr id="7" name="Group 6">
            <a:extLst>
              <a:ext uri="{FF2B5EF4-FFF2-40B4-BE49-F238E27FC236}">
                <a16:creationId xmlns:a16="http://schemas.microsoft.com/office/drawing/2014/main" id="{05E3E54E-690F-4407-9F27-0554890D96DB}"/>
              </a:ext>
            </a:extLst>
          </p:cNvPr>
          <p:cNvGrpSpPr/>
          <p:nvPr/>
        </p:nvGrpSpPr>
        <p:grpSpPr>
          <a:xfrm>
            <a:off x="11321845" y="5996218"/>
            <a:ext cx="837840" cy="855437"/>
            <a:chOff x="9977504" y="176950"/>
            <a:chExt cx="1906878" cy="1760380"/>
          </a:xfrm>
        </p:grpSpPr>
        <p:pic>
          <p:nvPicPr>
            <p:cNvPr id="8" name="Picture 5" descr="A picture containing wheel&#10;&#10;Description generated with very high confidence">
              <a:extLst>
                <a:ext uri="{FF2B5EF4-FFF2-40B4-BE49-F238E27FC236}">
                  <a16:creationId xmlns:a16="http://schemas.microsoft.com/office/drawing/2014/main" id="{CC26FF18-BC63-4BCF-89AA-62387A19A1D9}"/>
                </a:ext>
              </a:extLst>
            </p:cNvPr>
            <p:cNvPicPr>
              <a:picLocks noChangeAspect="1"/>
            </p:cNvPicPr>
            <p:nvPr/>
          </p:nvPicPr>
          <p:blipFill>
            <a:blip r:embed="rId3"/>
            <a:stretch>
              <a:fillRect/>
            </a:stretch>
          </p:blipFill>
          <p:spPr>
            <a:xfrm>
              <a:off x="9977504" y="176950"/>
              <a:ext cx="1906878" cy="1760380"/>
            </a:xfrm>
            <a:prstGeom prst="rect">
              <a:avLst/>
            </a:prstGeom>
          </p:spPr>
        </p:pic>
        <p:pic>
          <p:nvPicPr>
            <p:cNvPr id="9" name="Graphic 1" descr="Key">
              <a:extLst>
                <a:ext uri="{FF2B5EF4-FFF2-40B4-BE49-F238E27FC236}">
                  <a16:creationId xmlns:a16="http://schemas.microsoft.com/office/drawing/2014/main" id="{BE927132-9C51-480C-A5F6-955A06D50E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80000">
              <a:off x="10448950" y="579947"/>
              <a:ext cx="960235" cy="949503"/>
            </a:xfrm>
            <a:prstGeom prst="rect">
              <a:avLst/>
            </a:prstGeom>
          </p:spPr>
        </p:pic>
      </p:grpSp>
      <p:sp>
        <p:nvSpPr>
          <p:cNvPr id="10" name="Text Box 9">
            <a:extLst>
              <a:ext uri="{FF2B5EF4-FFF2-40B4-BE49-F238E27FC236}">
                <a16:creationId xmlns:a16="http://schemas.microsoft.com/office/drawing/2014/main" id="{C4980DCF-C760-4FE3-9F48-2DBB825D02C2}"/>
              </a:ext>
            </a:extLst>
          </p:cNvPr>
          <p:cNvSpPr txBox="1"/>
          <p:nvPr/>
        </p:nvSpPr>
        <p:spPr>
          <a:xfrm rot="5400000">
            <a:off x="4488437" y="2726767"/>
            <a:ext cx="1028837" cy="35256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6000"/>
              </a:lnSpc>
              <a:spcAft>
                <a:spcPts val="80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D3B69301-9D36-404B-81F3-E8F6509F6E66}"/>
              </a:ext>
            </a:extLst>
          </p:cNvPr>
          <p:cNvCxnSpPr>
            <a:cxnSpLocks/>
          </p:cNvCxnSpPr>
          <p:nvPr/>
        </p:nvCxnSpPr>
        <p:spPr>
          <a:xfrm flipV="1">
            <a:off x="4632233" y="2573053"/>
            <a:ext cx="0" cy="102616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1F591434-A8E1-45F6-9A96-53F042EFF40A}"/>
              </a:ext>
            </a:extLst>
          </p:cNvPr>
          <p:cNvSpPr txBox="1"/>
          <p:nvPr/>
        </p:nvSpPr>
        <p:spPr>
          <a:xfrm rot="16200000">
            <a:off x="3882327" y="2867792"/>
            <a:ext cx="1055590" cy="4308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Wrap/</a:t>
            </a:r>
            <a:r>
              <a:rPr lang="en-US" sz="1100" err="1">
                <a:latin typeface="Calibri" panose="020F0502020204030204" pitchFamily="34" charset="0"/>
                <a:ea typeface="Calibri" panose="020F0502020204030204" pitchFamily="34" charset="0"/>
                <a:cs typeface="Times New Roman" panose="02020603050405020304" pitchFamily="18" charset="0"/>
              </a:rPr>
              <a:t>Unwap</a:t>
            </a:r>
            <a:r>
              <a:rPr lang="en-US" sz="1100">
                <a:latin typeface="Calibri" panose="020F0502020204030204" pitchFamily="34" charset="0"/>
                <a:ea typeface="Calibri" panose="020F0502020204030204" pitchFamily="34" charset="0"/>
                <a:cs typeface="Times New Roman" panose="02020603050405020304" pitchFamily="18" charset="0"/>
              </a:rPr>
              <a:t> Requests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BB467D0B-EBAF-4F50-A5A5-0E4C4CC69996}"/>
              </a:ext>
            </a:extLst>
          </p:cNvPr>
          <p:cNvCxnSpPr>
            <a:cxnSpLocks/>
          </p:cNvCxnSpPr>
          <p:nvPr/>
        </p:nvCxnSpPr>
        <p:spPr>
          <a:xfrm>
            <a:off x="4825747" y="2640289"/>
            <a:ext cx="0" cy="9977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Cloud Computing">
            <a:extLst>
              <a:ext uri="{FF2B5EF4-FFF2-40B4-BE49-F238E27FC236}">
                <a16:creationId xmlns:a16="http://schemas.microsoft.com/office/drawing/2014/main" id="{D0D4AA30-983E-45F2-A368-D5550DEBA4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2573053"/>
            <a:ext cx="1276905" cy="1276905"/>
          </a:xfrm>
          <a:prstGeom prst="rect">
            <a:avLst/>
          </a:prstGeom>
        </p:spPr>
      </p:pic>
      <p:sp>
        <p:nvSpPr>
          <p:cNvPr id="15" name="Freeform: Shape 14">
            <a:extLst>
              <a:ext uri="{FF2B5EF4-FFF2-40B4-BE49-F238E27FC236}">
                <a16:creationId xmlns:a16="http://schemas.microsoft.com/office/drawing/2014/main" id="{C87C90AA-56AB-406D-91AE-1FAEC62A9B5E}"/>
              </a:ext>
            </a:extLst>
          </p:cNvPr>
          <p:cNvSpPr/>
          <p:nvPr/>
        </p:nvSpPr>
        <p:spPr>
          <a:xfrm>
            <a:off x="1322773" y="1855433"/>
            <a:ext cx="1198486" cy="2734322"/>
          </a:xfrm>
          <a:custGeom>
            <a:avLst/>
            <a:gdLst>
              <a:gd name="connsiteX0" fmla="*/ 0 w 1198486"/>
              <a:gd name="connsiteY0" fmla="*/ 0 h 2734322"/>
              <a:gd name="connsiteX1" fmla="*/ 1198485 w 1198486"/>
              <a:gd name="connsiteY1" fmla="*/ 1384917 h 2734322"/>
              <a:gd name="connsiteX2" fmla="*/ 8877 w 1198486"/>
              <a:gd name="connsiteY2" fmla="*/ 2734322 h 2734322"/>
            </a:gdLst>
            <a:ahLst/>
            <a:cxnLst>
              <a:cxn ang="0">
                <a:pos x="connsiteX0" y="connsiteY0"/>
              </a:cxn>
              <a:cxn ang="0">
                <a:pos x="connsiteX1" y="connsiteY1"/>
              </a:cxn>
              <a:cxn ang="0">
                <a:pos x="connsiteX2" y="connsiteY2"/>
              </a:cxn>
            </a:cxnLst>
            <a:rect l="l" t="t" r="r" b="b"/>
            <a:pathLst>
              <a:path w="1198486" h="2734322">
                <a:moveTo>
                  <a:pt x="0" y="0"/>
                </a:moveTo>
                <a:cubicBezTo>
                  <a:pt x="598503" y="464598"/>
                  <a:pt x="1197006" y="929197"/>
                  <a:pt x="1198485" y="1384917"/>
                </a:cubicBezTo>
                <a:cubicBezTo>
                  <a:pt x="1199965" y="1840637"/>
                  <a:pt x="204186" y="2521258"/>
                  <a:pt x="8877" y="2734322"/>
                </a:cubicBezTo>
              </a:path>
            </a:pathLst>
          </a:custGeom>
          <a:ln w="28575">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A7CA7C3-D3B4-474C-A2A6-4EF43714231B}"/>
              </a:ext>
            </a:extLst>
          </p:cNvPr>
          <p:cNvSpPr txBox="1"/>
          <p:nvPr/>
        </p:nvSpPr>
        <p:spPr>
          <a:xfrm>
            <a:off x="558564" y="3704389"/>
            <a:ext cx="1404891" cy="523220"/>
          </a:xfrm>
          <a:prstGeom prst="rect">
            <a:avLst/>
          </a:prstGeom>
          <a:noFill/>
        </p:spPr>
        <p:txBody>
          <a:bodyPr wrap="square" rtlCol="0">
            <a:spAutoFit/>
          </a:bodyPr>
          <a:lstStyle/>
          <a:p>
            <a:pPr algn="ctr"/>
            <a:r>
              <a:rPr lang="en-US" sz="1400" b="1"/>
              <a:t>User Code</a:t>
            </a:r>
          </a:p>
          <a:p>
            <a:pPr algn="ctr"/>
            <a:r>
              <a:rPr lang="en-US" sz="1400" b="1"/>
              <a:t>And Services</a:t>
            </a:r>
          </a:p>
        </p:txBody>
      </p:sp>
      <p:cxnSp>
        <p:nvCxnSpPr>
          <p:cNvPr id="17" name="Straight Arrow Connector 16">
            <a:extLst>
              <a:ext uri="{FF2B5EF4-FFF2-40B4-BE49-F238E27FC236}">
                <a16:creationId xmlns:a16="http://schemas.microsoft.com/office/drawing/2014/main" id="{A7EFD13D-8419-4050-AD9E-CF5D32AA00A2}"/>
              </a:ext>
            </a:extLst>
          </p:cNvPr>
          <p:cNvCxnSpPr>
            <a:cxnSpLocks/>
          </p:cNvCxnSpPr>
          <p:nvPr/>
        </p:nvCxnSpPr>
        <p:spPr>
          <a:xfrm>
            <a:off x="2141685" y="3429000"/>
            <a:ext cx="2199615" cy="5556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2A2F07D-2818-4E5A-878B-038590ADF982}"/>
              </a:ext>
            </a:extLst>
          </p:cNvPr>
          <p:cNvSpPr/>
          <p:nvPr/>
        </p:nvSpPr>
        <p:spPr>
          <a:xfrm rot="874858">
            <a:off x="2543085" y="3334692"/>
            <a:ext cx="1608548" cy="430887"/>
          </a:xfrm>
          <a:prstGeom prst="rect">
            <a:avLst/>
          </a:prstGeom>
        </p:spPr>
        <p:txBody>
          <a:bodyPr wrap="square">
            <a:spAutoFit/>
          </a:bodyPr>
          <a:lstStyle/>
          <a:p>
            <a:pPr algn="ctr"/>
            <a:r>
              <a:rPr lang="en-US" sz="1100" b="1">
                <a:latin typeface="Calibri" panose="020F0502020204030204" pitchFamily="34" charset="0"/>
                <a:ea typeface="Calibri" panose="020F0502020204030204" pitchFamily="34" charset="0"/>
                <a:cs typeface="Times New Roman" panose="02020603050405020304" pitchFamily="18" charset="0"/>
              </a:rPr>
              <a:t>2.</a:t>
            </a:r>
            <a:r>
              <a:rPr lang="en-US" sz="1100">
                <a:latin typeface="Calibri" panose="020F0502020204030204" pitchFamily="34" charset="0"/>
                <a:ea typeface="Calibri" panose="020F0502020204030204" pitchFamily="34" charset="0"/>
                <a:cs typeface="Times New Roman" panose="02020603050405020304" pitchFamily="18" charset="0"/>
              </a:rPr>
              <a:t> Enable BYOK with</a:t>
            </a:r>
          </a:p>
          <a:p>
            <a:pPr algn="ctr"/>
            <a:r>
              <a:rPr lang="en-US" sz="1100">
                <a:latin typeface="Calibri" panose="020F0502020204030204" pitchFamily="34" charset="0"/>
                <a:ea typeface="Calibri" panose="020F0502020204030204" pitchFamily="34" charset="0"/>
                <a:cs typeface="Times New Roman" panose="02020603050405020304" pitchFamily="18" charset="0"/>
              </a:rPr>
              <a:t>AKV URI to KEY</a:t>
            </a:r>
          </a:p>
        </p:txBody>
      </p:sp>
      <p:sp>
        <p:nvSpPr>
          <p:cNvPr id="19" name="TextBox 18">
            <a:extLst>
              <a:ext uri="{FF2B5EF4-FFF2-40B4-BE49-F238E27FC236}">
                <a16:creationId xmlns:a16="http://schemas.microsoft.com/office/drawing/2014/main" id="{6F91CE57-5754-4FA9-B1FA-96B99579F9CD}"/>
              </a:ext>
            </a:extLst>
          </p:cNvPr>
          <p:cNvSpPr txBox="1"/>
          <p:nvPr/>
        </p:nvSpPr>
        <p:spPr>
          <a:xfrm>
            <a:off x="4404707" y="1425996"/>
            <a:ext cx="709377" cy="523220"/>
          </a:xfrm>
          <a:prstGeom prst="rect">
            <a:avLst/>
          </a:prstGeom>
          <a:noFill/>
        </p:spPr>
        <p:txBody>
          <a:bodyPr wrap="square" rtlCol="0">
            <a:spAutoFit/>
          </a:bodyPr>
          <a:lstStyle/>
          <a:p>
            <a:pPr algn="ctr"/>
            <a:r>
              <a:rPr lang="en-US" sz="1400" b="1"/>
              <a:t>User</a:t>
            </a:r>
          </a:p>
          <a:p>
            <a:pPr algn="ctr"/>
            <a:r>
              <a:rPr lang="en-US" sz="1400" b="1"/>
              <a:t>AKV</a:t>
            </a:r>
          </a:p>
        </p:txBody>
      </p:sp>
      <p:sp>
        <p:nvSpPr>
          <p:cNvPr id="20" name="TextBox 19">
            <a:extLst>
              <a:ext uri="{FF2B5EF4-FFF2-40B4-BE49-F238E27FC236}">
                <a16:creationId xmlns:a16="http://schemas.microsoft.com/office/drawing/2014/main" id="{DF66B1E4-13E3-4CCB-AEFE-6725B44DDE14}"/>
              </a:ext>
            </a:extLst>
          </p:cNvPr>
          <p:cNvSpPr txBox="1"/>
          <p:nvPr/>
        </p:nvSpPr>
        <p:spPr>
          <a:xfrm>
            <a:off x="4131630" y="4408830"/>
            <a:ext cx="1198486" cy="738664"/>
          </a:xfrm>
          <a:prstGeom prst="rect">
            <a:avLst/>
          </a:prstGeom>
          <a:noFill/>
        </p:spPr>
        <p:txBody>
          <a:bodyPr wrap="square" rtlCol="0">
            <a:spAutoFit/>
          </a:bodyPr>
          <a:lstStyle/>
          <a:p>
            <a:pPr algn="ctr"/>
            <a:r>
              <a:rPr lang="en-US" sz="1400" b="1" dirty="0"/>
              <a:t>User</a:t>
            </a:r>
          </a:p>
          <a:p>
            <a:pPr algn="ctr"/>
            <a:r>
              <a:rPr lang="en-US" sz="1400" b="1" dirty="0"/>
              <a:t>Azure Cosmos DB</a:t>
            </a:r>
          </a:p>
        </p:txBody>
      </p:sp>
      <p:cxnSp>
        <p:nvCxnSpPr>
          <p:cNvPr id="21" name="Straight Arrow Connector 20">
            <a:extLst>
              <a:ext uri="{FF2B5EF4-FFF2-40B4-BE49-F238E27FC236}">
                <a16:creationId xmlns:a16="http://schemas.microsoft.com/office/drawing/2014/main" id="{EFD37531-28B6-4370-98E5-2ADFCA1B3B67}"/>
              </a:ext>
            </a:extLst>
          </p:cNvPr>
          <p:cNvCxnSpPr>
            <a:cxnSpLocks/>
          </p:cNvCxnSpPr>
          <p:nvPr/>
        </p:nvCxnSpPr>
        <p:spPr>
          <a:xfrm flipV="1">
            <a:off x="2192172" y="2231572"/>
            <a:ext cx="2155838" cy="84431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BBB0539-BD62-4977-8990-6F6B71DB7974}"/>
              </a:ext>
            </a:extLst>
          </p:cNvPr>
          <p:cNvSpPr/>
          <p:nvPr/>
        </p:nvSpPr>
        <p:spPr>
          <a:xfrm rot="20281860">
            <a:off x="2463452" y="2107556"/>
            <a:ext cx="1608548" cy="600164"/>
          </a:xfrm>
          <a:prstGeom prst="rect">
            <a:avLst/>
          </a:prstGeom>
        </p:spPr>
        <p:txBody>
          <a:bodyPr wrap="square">
            <a:spAutoFit/>
          </a:bodyPr>
          <a:lstStyle/>
          <a:p>
            <a:pPr algn="ctr"/>
            <a:r>
              <a:rPr lang="en-US" sz="1100" b="1">
                <a:latin typeface="Calibri" panose="020F0502020204030204" pitchFamily="34" charset="0"/>
                <a:ea typeface="Calibri" panose="020F0502020204030204" pitchFamily="34" charset="0"/>
                <a:cs typeface="Times New Roman" panose="02020603050405020304" pitchFamily="18" charset="0"/>
              </a:rPr>
              <a:t>1. </a:t>
            </a:r>
            <a:r>
              <a:rPr lang="en-US" sz="1100">
                <a:latin typeface="Calibri" panose="020F0502020204030204" pitchFamily="34" charset="0"/>
                <a:ea typeface="Calibri" panose="020F0502020204030204" pitchFamily="34" charset="0"/>
                <a:cs typeface="Times New Roman" panose="02020603050405020304" pitchFamily="18" charset="0"/>
              </a:rPr>
              <a:t>Grant Access</a:t>
            </a:r>
          </a:p>
          <a:p>
            <a:pPr algn="ctr"/>
            <a:r>
              <a:rPr lang="en-US" sz="1100">
                <a:latin typeface="Calibri" panose="020F0502020204030204" pitchFamily="34" charset="0"/>
                <a:ea typeface="Calibri" panose="020F0502020204030204" pitchFamily="34" charset="0"/>
                <a:cs typeface="Times New Roman" panose="02020603050405020304" pitchFamily="18" charset="0"/>
              </a:rPr>
              <a:t>to Azure Cosmos DB</a:t>
            </a:r>
          </a:p>
          <a:p>
            <a:pPr algn="ctr"/>
            <a:r>
              <a:rPr lang="en-US" sz="1100">
                <a:latin typeface="Calibri" panose="020F0502020204030204" pitchFamily="34" charset="0"/>
                <a:ea typeface="Calibri" panose="020F0502020204030204" pitchFamily="34" charset="0"/>
                <a:cs typeface="Times New Roman" panose="02020603050405020304" pitchFamily="18" charset="0"/>
              </a:rPr>
              <a:t>Global Identity</a:t>
            </a:r>
          </a:p>
        </p:txBody>
      </p:sp>
      <p:cxnSp>
        <p:nvCxnSpPr>
          <p:cNvPr id="23" name="Straight Connector 22">
            <a:extLst>
              <a:ext uri="{FF2B5EF4-FFF2-40B4-BE49-F238E27FC236}">
                <a16:creationId xmlns:a16="http://schemas.microsoft.com/office/drawing/2014/main" id="{C40F85E5-9DE9-4748-81F1-33BD90A4D1F7}"/>
              </a:ext>
            </a:extLst>
          </p:cNvPr>
          <p:cNvCxnSpPr/>
          <p:nvPr/>
        </p:nvCxnSpPr>
        <p:spPr>
          <a:xfrm>
            <a:off x="5305577" y="861458"/>
            <a:ext cx="0" cy="513508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51F3B32-6FED-4D91-957E-47274FBD1D06}"/>
              </a:ext>
            </a:extLst>
          </p:cNvPr>
          <p:cNvSpPr/>
          <p:nvPr/>
        </p:nvSpPr>
        <p:spPr>
          <a:xfrm>
            <a:off x="5340472" y="1420623"/>
            <a:ext cx="6777524" cy="5539978"/>
          </a:xfrm>
          <a:prstGeom prst="rect">
            <a:avLst/>
          </a:prstGeom>
        </p:spPr>
        <p:txBody>
          <a:bodyPr wrap="square" anchor="t">
            <a:spAutoFit/>
          </a:bodyPr>
          <a:lstStyle/>
          <a:p>
            <a:r>
              <a:rPr lang="en-US" sz="1200" b="1" dirty="0">
                <a:solidFill>
                  <a:srgbClr val="000000"/>
                </a:solidFill>
                <a:latin typeface="Consolas"/>
              </a:rPr>
              <a:t>PS C:\&gt;  </a:t>
            </a:r>
            <a:r>
              <a:rPr lang="en-US" sz="1200" dirty="0">
                <a:solidFill>
                  <a:srgbClr val="000000"/>
                </a:solidFill>
                <a:latin typeface="Consolas"/>
              </a:rPr>
              <a:t>$</a:t>
            </a:r>
            <a:r>
              <a:rPr lang="en-US" sz="1200" dirty="0" err="1">
                <a:solidFill>
                  <a:srgbClr val="000000"/>
                </a:solidFill>
                <a:latin typeface="Consolas"/>
              </a:rPr>
              <a:t>MyAccountLocation</a:t>
            </a:r>
            <a:r>
              <a:rPr lang="en-US" sz="1200" dirty="0">
                <a:solidFill>
                  <a:srgbClr val="000000"/>
                </a:solidFill>
                <a:latin typeface="Consolas"/>
              </a:rPr>
              <a:t> = "</a:t>
            </a:r>
            <a:r>
              <a:rPr lang="en-US" sz="1200" dirty="0" err="1">
                <a:solidFill>
                  <a:srgbClr val="000000"/>
                </a:solidFill>
                <a:latin typeface="Consolas"/>
              </a:rPr>
              <a:t>centraluseuap</a:t>
            </a:r>
            <a:r>
              <a:rPr lang="en-US" sz="1200" dirty="0">
                <a:solidFill>
                  <a:srgbClr val="000000"/>
                </a:solidFill>
                <a:latin typeface="Consolas"/>
              </a:rPr>
              <a:t>"</a:t>
            </a:r>
          </a:p>
          <a:p>
            <a:r>
              <a:rPr lang="en-US" sz="1200" b="1" dirty="0">
                <a:solidFill>
                  <a:srgbClr val="000000"/>
                </a:solidFill>
                <a:latin typeface="Consolas"/>
              </a:rPr>
              <a:t>PS C:\&gt;  </a:t>
            </a:r>
            <a:r>
              <a:rPr lang="en-US" sz="1200" dirty="0">
                <a:solidFill>
                  <a:srgbClr val="000000"/>
                </a:solidFill>
                <a:latin typeface="Consolas"/>
              </a:rPr>
              <a:t>$</a:t>
            </a:r>
            <a:r>
              <a:rPr lang="en-US" sz="1200" dirty="0" err="1">
                <a:solidFill>
                  <a:srgbClr val="000000"/>
                </a:solidFill>
                <a:latin typeface="Consolas"/>
              </a:rPr>
              <a:t>MyAzureCosmosDBAccountName</a:t>
            </a:r>
            <a:r>
              <a:rPr lang="en-US" sz="1200" dirty="0">
                <a:solidFill>
                  <a:srgbClr val="000000"/>
                </a:solidFill>
                <a:latin typeface="Consolas"/>
              </a:rPr>
              <a:t> = "</a:t>
            </a:r>
            <a:r>
              <a:rPr lang="en-US" sz="1200" dirty="0" err="1">
                <a:solidFill>
                  <a:srgbClr val="000000"/>
                </a:solidFill>
                <a:latin typeface="Consolas"/>
              </a:rPr>
              <a:t>mybyokaccount</a:t>
            </a:r>
            <a:r>
              <a:rPr lang="en-US" sz="1200" dirty="0">
                <a:solidFill>
                  <a:srgbClr val="000000"/>
                </a:solidFill>
                <a:latin typeface="Consolas"/>
              </a:rPr>
              <a:t>"</a:t>
            </a:r>
            <a:endParaRPr lang="en-US" sz="1200">
              <a:latin typeface="Consolas"/>
            </a:endParaRPr>
          </a:p>
          <a:p>
            <a:r>
              <a:rPr lang="en-US" sz="1200" b="1" dirty="0">
                <a:solidFill>
                  <a:srgbClr val="000000"/>
                </a:solidFill>
                <a:latin typeface="Consolas"/>
              </a:rPr>
              <a:t>PS C:\&gt;  </a:t>
            </a:r>
            <a:r>
              <a:rPr lang="en-US" sz="1200" dirty="0">
                <a:solidFill>
                  <a:srgbClr val="000000"/>
                </a:solidFill>
                <a:latin typeface="Consolas"/>
              </a:rPr>
              <a:t>$</a:t>
            </a:r>
            <a:r>
              <a:rPr lang="en-US" sz="1200" dirty="0" err="1">
                <a:solidFill>
                  <a:srgbClr val="000000"/>
                </a:solidFill>
                <a:latin typeface="Consolas"/>
              </a:rPr>
              <a:t>MyResourceGroupName</a:t>
            </a:r>
            <a:r>
              <a:rPr lang="en-US" sz="1200" dirty="0">
                <a:solidFill>
                  <a:srgbClr val="000000"/>
                </a:solidFill>
                <a:latin typeface="Consolas"/>
              </a:rPr>
              <a:t> = "</a:t>
            </a:r>
            <a:r>
              <a:rPr lang="en-US" sz="1200" dirty="0" err="1">
                <a:solidFill>
                  <a:srgbClr val="000000"/>
                </a:solidFill>
                <a:latin typeface="Consolas"/>
              </a:rPr>
              <a:t>mybyokgroup</a:t>
            </a:r>
            <a:r>
              <a:rPr lang="en-US" sz="1200" dirty="0">
                <a:solidFill>
                  <a:srgbClr val="000000"/>
                </a:solidFill>
                <a:latin typeface="Consolas"/>
              </a:rPr>
              <a:t>"</a:t>
            </a:r>
            <a:endParaRPr lang="en-US">
              <a:cs typeface="Calibri" panose="020F0502020204030204"/>
            </a:endParaRPr>
          </a:p>
          <a:p>
            <a:endParaRPr lang="en-US" sz="1200" b="1">
              <a:solidFill>
                <a:srgbClr val="000000"/>
              </a:solidFill>
              <a:latin typeface="Consolas"/>
            </a:endParaRPr>
          </a:p>
          <a:p>
            <a:r>
              <a:rPr lang="en-US" sz="1200" b="1" dirty="0">
                <a:solidFill>
                  <a:srgbClr val="000000"/>
                </a:solidFill>
                <a:latin typeface="Consolas"/>
              </a:rPr>
              <a:t>PS C:\&gt;  </a:t>
            </a:r>
            <a:r>
              <a:rPr lang="en-US" sz="1200" dirty="0">
                <a:solidFill>
                  <a:srgbClr val="000000"/>
                </a:solidFill>
                <a:latin typeface="Consolas"/>
              </a:rPr>
              <a:t>$</a:t>
            </a:r>
            <a:r>
              <a:rPr lang="en-US" sz="1200" dirty="0" err="1">
                <a:solidFill>
                  <a:srgbClr val="000000"/>
                </a:solidFill>
                <a:latin typeface="Consolas"/>
              </a:rPr>
              <a:t>RegionalLocations</a:t>
            </a:r>
            <a:r>
              <a:rPr lang="en-US" sz="1200" dirty="0">
                <a:solidFill>
                  <a:srgbClr val="000000"/>
                </a:solidFill>
                <a:latin typeface="Consolas"/>
              </a:rPr>
              <a:t> = @(</a:t>
            </a:r>
          </a:p>
          <a:p>
            <a:r>
              <a:rPr lang="en-US" sz="1200" dirty="0">
                <a:solidFill>
                  <a:srgbClr val="000000"/>
                </a:solidFill>
                <a:latin typeface="Consolas"/>
              </a:rPr>
              <a:t>      @{ "</a:t>
            </a:r>
            <a:r>
              <a:rPr lang="en-US" sz="1200" dirty="0" err="1">
                <a:solidFill>
                  <a:srgbClr val="000000"/>
                </a:solidFill>
                <a:latin typeface="Consolas"/>
              </a:rPr>
              <a:t>locationName</a:t>
            </a:r>
            <a:r>
              <a:rPr lang="en-US" sz="1200" dirty="0">
                <a:solidFill>
                  <a:srgbClr val="000000"/>
                </a:solidFill>
                <a:latin typeface="Consolas"/>
              </a:rPr>
              <a:t>" = "Central US EUAP"; "</a:t>
            </a:r>
            <a:r>
              <a:rPr lang="en-US" sz="1200" dirty="0" err="1">
                <a:solidFill>
                  <a:srgbClr val="000000"/>
                </a:solidFill>
                <a:latin typeface="Consolas"/>
              </a:rPr>
              <a:t>failoverPriority</a:t>
            </a:r>
            <a:r>
              <a:rPr lang="en-US" sz="1200" dirty="0">
                <a:solidFill>
                  <a:srgbClr val="000000"/>
                </a:solidFill>
                <a:latin typeface="Consolas"/>
              </a:rPr>
              <a:t>" = 0 },</a:t>
            </a:r>
          </a:p>
          <a:p>
            <a:r>
              <a:rPr lang="en-US" sz="1200" dirty="0">
                <a:solidFill>
                  <a:srgbClr val="000000"/>
                </a:solidFill>
                <a:latin typeface="Consolas"/>
              </a:rPr>
              <a:t>      @{ "</a:t>
            </a:r>
            <a:r>
              <a:rPr lang="en-US" sz="1200" dirty="0" err="1">
                <a:solidFill>
                  <a:srgbClr val="000000"/>
                </a:solidFill>
                <a:latin typeface="Consolas"/>
              </a:rPr>
              <a:t>locationName</a:t>
            </a:r>
            <a:r>
              <a:rPr lang="en-US" sz="1200" dirty="0">
                <a:solidFill>
                  <a:srgbClr val="000000"/>
                </a:solidFill>
                <a:latin typeface="Consolas"/>
              </a:rPr>
              <a:t>" = "EAST US2 EUAP"; "</a:t>
            </a:r>
            <a:r>
              <a:rPr lang="en-US" sz="1200" dirty="0" err="1">
                <a:solidFill>
                  <a:srgbClr val="000000"/>
                </a:solidFill>
                <a:latin typeface="Consolas"/>
              </a:rPr>
              <a:t>failoverPriority</a:t>
            </a:r>
            <a:r>
              <a:rPr lang="en-US" sz="1200" dirty="0">
                <a:solidFill>
                  <a:srgbClr val="000000"/>
                </a:solidFill>
                <a:latin typeface="Consolas"/>
              </a:rPr>
              <a:t>" = 1 } ) </a:t>
            </a:r>
          </a:p>
          <a:p>
            <a:pPr fontAlgn="base"/>
            <a:endParaRPr lang="en-US" sz="1200">
              <a:solidFill>
                <a:srgbClr val="000000"/>
              </a:solidFill>
              <a:latin typeface="Consolas" panose="020B0609020204030204" pitchFamily="49" charset="0"/>
            </a:endParaRPr>
          </a:p>
          <a:p>
            <a:r>
              <a:rPr lang="en-US" sz="1200" b="1" dirty="0">
                <a:solidFill>
                  <a:srgbClr val="000000"/>
                </a:solidFill>
                <a:latin typeface="Consolas"/>
              </a:rPr>
              <a:t>PS C:\&gt;</a:t>
            </a:r>
            <a:r>
              <a:rPr lang="en-US" sz="1200" dirty="0">
                <a:solidFill>
                  <a:srgbClr val="000000"/>
                </a:solidFill>
                <a:latin typeface="Consolas"/>
              </a:rPr>
              <a:t> </a:t>
            </a:r>
            <a:r>
              <a:rPr lang="en-US" sz="1200" dirty="0"/>
              <a:t> </a:t>
            </a:r>
            <a:r>
              <a:rPr lang="en-US" sz="1200" dirty="0">
                <a:solidFill>
                  <a:srgbClr val="000000"/>
                </a:solidFill>
                <a:latin typeface="Consolas"/>
              </a:rPr>
              <a:t>$</a:t>
            </a:r>
            <a:r>
              <a:rPr lang="en-US" sz="1200" dirty="0" err="1">
                <a:solidFill>
                  <a:srgbClr val="000000"/>
                </a:solidFill>
                <a:latin typeface="Consolas"/>
              </a:rPr>
              <a:t>consistencyPolicy</a:t>
            </a:r>
            <a:r>
              <a:rPr lang="en-US" sz="1200" dirty="0">
                <a:solidFill>
                  <a:srgbClr val="000000"/>
                </a:solidFill>
                <a:latin typeface="Consolas"/>
              </a:rPr>
              <a:t> = @{</a:t>
            </a:r>
          </a:p>
          <a:p>
            <a:r>
              <a:rPr lang="en-US" sz="1200" dirty="0">
                <a:solidFill>
                  <a:srgbClr val="000000"/>
                </a:solidFill>
                <a:latin typeface="Consolas"/>
              </a:rPr>
              <a:t>      "</a:t>
            </a:r>
            <a:r>
              <a:rPr lang="en-US" sz="1200" dirty="0" err="1">
                <a:solidFill>
                  <a:srgbClr val="000000"/>
                </a:solidFill>
                <a:latin typeface="Consolas"/>
              </a:rPr>
              <a:t>defaultConsistencyLevel</a:t>
            </a:r>
            <a:r>
              <a:rPr lang="en-US" sz="1200" dirty="0">
                <a:solidFill>
                  <a:srgbClr val="000000"/>
                </a:solidFill>
                <a:latin typeface="Consolas"/>
              </a:rPr>
              <a:t>" = "</a:t>
            </a:r>
            <a:r>
              <a:rPr lang="en-US" sz="1200" dirty="0" err="1">
                <a:solidFill>
                  <a:srgbClr val="000000"/>
                </a:solidFill>
                <a:latin typeface="Consolas"/>
              </a:rPr>
              <a:t>BoundedStaleness</a:t>
            </a:r>
            <a:r>
              <a:rPr lang="en-US" sz="1200" dirty="0">
                <a:solidFill>
                  <a:srgbClr val="000000"/>
                </a:solidFill>
                <a:latin typeface="Consolas"/>
              </a:rPr>
              <a:t>";</a:t>
            </a:r>
          </a:p>
          <a:p>
            <a:r>
              <a:rPr lang="en-US" sz="1200" dirty="0">
                <a:solidFill>
                  <a:srgbClr val="000000"/>
                </a:solidFill>
                <a:latin typeface="Consolas"/>
              </a:rPr>
              <a:t>      "</a:t>
            </a:r>
            <a:r>
              <a:rPr lang="en-US" sz="1200" dirty="0" err="1">
                <a:solidFill>
                  <a:srgbClr val="000000"/>
                </a:solidFill>
                <a:latin typeface="Consolas"/>
              </a:rPr>
              <a:t>maxIntervalInSeconds</a:t>
            </a:r>
            <a:r>
              <a:rPr lang="en-US" sz="1200" dirty="0">
                <a:solidFill>
                  <a:srgbClr val="000000"/>
                </a:solidFill>
                <a:latin typeface="Consolas"/>
              </a:rPr>
              <a:t>" = 300;</a:t>
            </a:r>
          </a:p>
          <a:p>
            <a:r>
              <a:rPr lang="en-US" sz="1200" dirty="0">
                <a:solidFill>
                  <a:srgbClr val="000000"/>
                </a:solidFill>
                <a:latin typeface="Consolas"/>
              </a:rPr>
              <a:t>      "</a:t>
            </a:r>
            <a:r>
              <a:rPr lang="en-US" sz="1200" dirty="0" err="1">
                <a:solidFill>
                  <a:srgbClr val="000000"/>
                </a:solidFill>
                <a:latin typeface="Consolas"/>
              </a:rPr>
              <a:t>maxStalenessPrefix</a:t>
            </a:r>
            <a:r>
              <a:rPr lang="en-US" sz="1200" dirty="0">
                <a:solidFill>
                  <a:srgbClr val="000000"/>
                </a:solidFill>
                <a:latin typeface="Consolas"/>
              </a:rPr>
              <a:t>" = 100000; } </a:t>
            </a:r>
          </a:p>
          <a:p>
            <a:pPr fontAlgn="base"/>
            <a:endParaRPr lang="en-US" sz="1200" b="1">
              <a:solidFill>
                <a:srgbClr val="000000"/>
              </a:solidFill>
              <a:latin typeface="Consolas" panose="020B0609020204030204" pitchFamily="49" charset="0"/>
            </a:endParaRPr>
          </a:p>
          <a:p>
            <a:r>
              <a:rPr lang="en-US" sz="1200" b="1" dirty="0">
                <a:solidFill>
                  <a:srgbClr val="000000"/>
                </a:solidFill>
                <a:latin typeface="Consolas"/>
              </a:rPr>
              <a:t>PS C:\&gt;</a:t>
            </a:r>
            <a:r>
              <a:rPr lang="en-US" sz="1200" dirty="0">
                <a:solidFill>
                  <a:srgbClr val="000000"/>
                </a:solidFill>
                <a:latin typeface="Consolas"/>
              </a:rPr>
              <a:t> </a:t>
            </a:r>
            <a:r>
              <a:rPr lang="en-US" sz="1200" dirty="0"/>
              <a:t> </a:t>
            </a:r>
            <a:r>
              <a:rPr lang="en-US" sz="1200" dirty="0">
                <a:solidFill>
                  <a:srgbClr val="000000"/>
                </a:solidFill>
                <a:latin typeface="Consolas"/>
              </a:rPr>
              <a:t>$</a:t>
            </a:r>
            <a:r>
              <a:rPr lang="en-US" sz="1200" dirty="0" err="1">
                <a:solidFill>
                  <a:srgbClr val="000000"/>
                </a:solidFill>
                <a:latin typeface="Consolas"/>
              </a:rPr>
              <a:t>CosmosDBProperties</a:t>
            </a:r>
            <a:r>
              <a:rPr lang="en-US" sz="1200" dirty="0">
                <a:solidFill>
                  <a:srgbClr val="000000"/>
                </a:solidFill>
                <a:latin typeface="Consolas"/>
              </a:rPr>
              <a:t> = @{</a:t>
            </a:r>
          </a:p>
          <a:p>
            <a:r>
              <a:rPr lang="en-US" sz="1200" dirty="0">
                <a:solidFill>
                  <a:srgbClr val="000000"/>
                </a:solidFill>
                <a:latin typeface="Consolas"/>
              </a:rPr>
              <a:t>      "</a:t>
            </a:r>
            <a:r>
              <a:rPr lang="en-US" sz="1200" dirty="0" err="1">
                <a:solidFill>
                  <a:srgbClr val="000000"/>
                </a:solidFill>
                <a:latin typeface="Consolas"/>
              </a:rPr>
              <a:t>databaseAccountOfferType</a:t>
            </a:r>
            <a:r>
              <a:rPr lang="en-US" sz="1200" dirty="0">
                <a:solidFill>
                  <a:srgbClr val="000000"/>
                </a:solidFill>
                <a:latin typeface="Consolas"/>
              </a:rPr>
              <a:t>" = "Standard";</a:t>
            </a:r>
          </a:p>
          <a:p>
            <a:r>
              <a:rPr lang="en-US" sz="1200" dirty="0">
                <a:solidFill>
                  <a:srgbClr val="000000"/>
                </a:solidFill>
                <a:latin typeface="Consolas"/>
              </a:rPr>
              <a:t>      "locations" = $</a:t>
            </a:r>
            <a:r>
              <a:rPr lang="en-US" sz="1200" dirty="0" err="1">
                <a:solidFill>
                  <a:srgbClr val="000000"/>
                </a:solidFill>
                <a:latin typeface="Consolas"/>
              </a:rPr>
              <a:t>RegionalLocations</a:t>
            </a:r>
            <a:r>
              <a:rPr lang="en-US" sz="1200" dirty="0">
                <a:solidFill>
                  <a:srgbClr val="000000"/>
                </a:solidFill>
                <a:latin typeface="Consolas"/>
              </a:rPr>
              <a:t>;</a:t>
            </a:r>
          </a:p>
          <a:p>
            <a:r>
              <a:rPr lang="en-US" sz="1200" dirty="0">
                <a:solidFill>
                  <a:srgbClr val="000000"/>
                </a:solidFill>
                <a:latin typeface="Consolas"/>
              </a:rPr>
              <a:t>      "</a:t>
            </a:r>
            <a:r>
              <a:rPr lang="en-US" sz="1200" dirty="0" err="1">
                <a:solidFill>
                  <a:srgbClr val="000000"/>
                </a:solidFill>
                <a:latin typeface="Consolas"/>
              </a:rPr>
              <a:t>consistencyPolicy</a:t>
            </a:r>
            <a:r>
              <a:rPr lang="en-US" sz="1200" dirty="0">
                <a:solidFill>
                  <a:srgbClr val="000000"/>
                </a:solidFill>
                <a:latin typeface="Consolas"/>
              </a:rPr>
              <a:t>" = $</a:t>
            </a:r>
            <a:r>
              <a:rPr lang="en-US" sz="1200" dirty="0" err="1">
                <a:solidFill>
                  <a:srgbClr val="000000"/>
                </a:solidFill>
                <a:latin typeface="Consolas"/>
              </a:rPr>
              <a:t>consistencyPolicy</a:t>
            </a:r>
            <a:r>
              <a:rPr lang="en-US" sz="1200" dirty="0">
                <a:solidFill>
                  <a:srgbClr val="000000"/>
                </a:solidFill>
                <a:latin typeface="Consolas"/>
              </a:rPr>
              <a:t>; </a:t>
            </a:r>
          </a:p>
          <a:p>
            <a:r>
              <a:rPr lang="en-US" sz="1200" dirty="0">
                <a:solidFill>
                  <a:srgbClr val="000000"/>
                </a:solidFill>
                <a:latin typeface="Consolas"/>
              </a:rPr>
              <a:t>      "</a:t>
            </a:r>
            <a:r>
              <a:rPr lang="en-US" sz="1200" dirty="0" err="1">
                <a:solidFill>
                  <a:srgbClr val="000000"/>
                </a:solidFill>
                <a:latin typeface="Consolas"/>
              </a:rPr>
              <a:t>enableMultipleWriteLocations</a:t>
            </a:r>
            <a:r>
              <a:rPr lang="en-US" sz="1200" dirty="0">
                <a:solidFill>
                  <a:srgbClr val="000000"/>
                </a:solidFill>
                <a:latin typeface="Consolas"/>
              </a:rPr>
              <a:t>" = "false";</a:t>
            </a:r>
          </a:p>
          <a:p>
            <a:r>
              <a:rPr lang="en-US" sz="1200" dirty="0">
                <a:solidFill>
                  <a:srgbClr val="000000"/>
                </a:solidFill>
                <a:latin typeface="Consolas"/>
              </a:rPr>
              <a:t>      </a:t>
            </a:r>
            <a:r>
              <a:rPr lang="en-US" sz="1200">
                <a:solidFill>
                  <a:srgbClr val="000000"/>
                </a:solidFill>
                <a:highlight>
                  <a:srgbClr val="FFFF00"/>
                </a:highlight>
                <a:latin typeface="Consolas"/>
              </a:rPr>
              <a:t>"</a:t>
            </a:r>
            <a:r>
              <a:rPr lang="en-US" sz="1200">
                <a:highlight>
                  <a:srgbClr val="FFFF00"/>
                </a:highlight>
                <a:ea typeface="+mn-lt"/>
                <a:cs typeface="+mn-lt"/>
              </a:rPr>
              <a:t>keyVaultKeyUri</a:t>
            </a:r>
            <a:r>
              <a:rPr lang="en-US" sz="1200">
                <a:solidFill>
                  <a:srgbClr val="000000"/>
                </a:solidFill>
                <a:highlight>
                  <a:srgbClr val="FFFF00"/>
                </a:highlight>
                <a:latin typeface="Consolas"/>
              </a:rPr>
              <a:t>" =          </a:t>
            </a:r>
          </a:p>
          <a:p>
            <a:r>
              <a:rPr lang="en-US" sz="1200" dirty="0">
                <a:solidFill>
                  <a:srgbClr val="000000"/>
                </a:solidFill>
                <a:highlight>
                  <a:srgbClr val="FFFF00"/>
                </a:highlight>
                <a:latin typeface="Consolas"/>
              </a:rPr>
              <a:t>      "https://yourbyokvault.vault.azure.net/keys/</a:t>
            </a:r>
            <a:r>
              <a:rPr lang="en-US" sz="1200" dirty="0" err="1">
                <a:solidFill>
                  <a:srgbClr val="000000"/>
                </a:solidFill>
                <a:highlight>
                  <a:srgbClr val="FFFF00"/>
                </a:highlight>
                <a:latin typeface="Consolas"/>
              </a:rPr>
              <a:t>yourbyokkey</a:t>
            </a:r>
            <a:r>
              <a:rPr lang="en-US" sz="1200" dirty="0">
                <a:solidFill>
                  <a:srgbClr val="000000"/>
                </a:solidFill>
                <a:highlight>
                  <a:srgbClr val="FFFF00"/>
                </a:highlight>
                <a:latin typeface="Consolas"/>
              </a:rPr>
              <a:t>"; </a:t>
            </a:r>
            <a:r>
              <a:rPr lang="en-US" sz="1200" dirty="0">
                <a:solidFill>
                  <a:srgbClr val="000000"/>
                </a:solidFill>
                <a:latin typeface="Consolas"/>
              </a:rPr>
              <a:t>} </a:t>
            </a:r>
          </a:p>
          <a:p>
            <a:pPr fontAlgn="base"/>
            <a:endParaRPr lang="en-US" sz="1200">
              <a:solidFill>
                <a:srgbClr val="000000"/>
              </a:solidFill>
              <a:latin typeface="Consolas" panose="020B0609020204030204" pitchFamily="49" charset="0"/>
            </a:endParaRPr>
          </a:p>
          <a:p>
            <a:r>
              <a:rPr lang="en-US" sz="1200" b="1" dirty="0">
                <a:solidFill>
                  <a:srgbClr val="000000"/>
                </a:solidFill>
                <a:latin typeface="Consolas"/>
              </a:rPr>
              <a:t>PS C:\&gt;</a:t>
            </a:r>
            <a:r>
              <a:rPr lang="en-US" sz="1200" dirty="0">
                <a:solidFill>
                  <a:srgbClr val="000000"/>
                </a:solidFill>
                <a:latin typeface="Consolas"/>
              </a:rPr>
              <a:t> </a:t>
            </a:r>
            <a:r>
              <a:rPr lang="en-US" sz="1200" dirty="0"/>
              <a:t> </a:t>
            </a:r>
            <a:r>
              <a:rPr lang="en-US" sz="1200" dirty="0">
                <a:solidFill>
                  <a:srgbClr val="000000"/>
                </a:solidFill>
                <a:latin typeface="Consolas"/>
              </a:rPr>
              <a:t>New-</a:t>
            </a:r>
            <a:r>
              <a:rPr lang="en-US" sz="1200" dirty="0" err="1">
                <a:solidFill>
                  <a:srgbClr val="000000"/>
                </a:solidFill>
                <a:latin typeface="Consolas"/>
              </a:rPr>
              <a:t>AzResource</a:t>
            </a:r>
            <a:r>
              <a:rPr lang="en-US" sz="1200" dirty="0">
                <a:solidFill>
                  <a:srgbClr val="000000"/>
                </a:solidFill>
                <a:latin typeface="Consolas"/>
              </a:rPr>
              <a:t> –</a:t>
            </a:r>
            <a:r>
              <a:rPr lang="en-US" sz="1200" dirty="0" err="1">
                <a:solidFill>
                  <a:srgbClr val="000000"/>
                </a:solidFill>
                <a:latin typeface="Consolas"/>
              </a:rPr>
              <a:t>ResourceType</a:t>
            </a:r>
            <a:r>
              <a:rPr lang="en-US" sz="1200" dirty="0">
                <a:solidFill>
                  <a:srgbClr val="000000"/>
                </a:solidFill>
                <a:latin typeface="Consolas"/>
              </a:rPr>
              <a:t> "</a:t>
            </a:r>
            <a:r>
              <a:rPr lang="en-US" sz="1200" dirty="0" err="1">
                <a:solidFill>
                  <a:srgbClr val="000000"/>
                </a:solidFill>
                <a:latin typeface="Consolas"/>
              </a:rPr>
              <a:t>Microsoft.DocumentDb</a:t>
            </a:r>
            <a:r>
              <a:rPr lang="en-US" sz="1200" dirty="0">
                <a:solidFill>
                  <a:srgbClr val="000000"/>
                </a:solidFill>
                <a:latin typeface="Consolas"/>
              </a:rPr>
              <a:t>/</a:t>
            </a:r>
            <a:r>
              <a:rPr lang="en-US" sz="1200" dirty="0" err="1">
                <a:solidFill>
                  <a:srgbClr val="000000"/>
                </a:solidFill>
                <a:latin typeface="Consolas"/>
              </a:rPr>
              <a:t>databaseAccounts</a:t>
            </a:r>
            <a:r>
              <a:rPr lang="en-US" sz="1200" dirty="0">
                <a:solidFill>
                  <a:srgbClr val="000000"/>
                </a:solidFill>
                <a:latin typeface="Consolas"/>
              </a:rPr>
              <a:t>”\</a:t>
            </a:r>
          </a:p>
          <a:p>
            <a:r>
              <a:rPr lang="en-US" sz="1200" dirty="0">
                <a:solidFill>
                  <a:srgbClr val="000000"/>
                </a:solidFill>
                <a:latin typeface="Consolas"/>
              </a:rPr>
              <a:t>      </a:t>
            </a:r>
            <a:r>
              <a:rPr lang="en-US" sz="1200" dirty="0">
                <a:solidFill>
                  <a:srgbClr val="000000"/>
                </a:solidFill>
                <a:highlight>
                  <a:srgbClr val="FFFF00"/>
                </a:highlight>
                <a:latin typeface="Consolas"/>
              </a:rPr>
              <a:t>-</a:t>
            </a:r>
            <a:r>
              <a:rPr lang="en-US" sz="1200" dirty="0" err="1">
                <a:solidFill>
                  <a:srgbClr val="000000"/>
                </a:solidFill>
                <a:highlight>
                  <a:srgbClr val="FFFF00"/>
                </a:highlight>
                <a:latin typeface="Consolas"/>
              </a:rPr>
              <a:t>ApiVersion</a:t>
            </a:r>
            <a:r>
              <a:rPr lang="en-US" sz="1200" dirty="0">
                <a:solidFill>
                  <a:srgbClr val="000000"/>
                </a:solidFill>
                <a:highlight>
                  <a:srgbClr val="FFFF00"/>
                </a:highlight>
                <a:latin typeface="Consolas"/>
              </a:rPr>
              <a:t> "2019-12-12” </a:t>
            </a:r>
            <a:r>
              <a:rPr lang="en-US" sz="1200" dirty="0">
                <a:solidFill>
                  <a:srgbClr val="000000"/>
                </a:solidFill>
                <a:latin typeface="Consolas"/>
              </a:rPr>
              <a:t>\</a:t>
            </a:r>
          </a:p>
          <a:p>
            <a:r>
              <a:rPr lang="en-US" sz="1200" dirty="0">
                <a:solidFill>
                  <a:srgbClr val="000000"/>
                </a:solidFill>
                <a:latin typeface="Consolas"/>
              </a:rPr>
              <a:t>      -</a:t>
            </a:r>
            <a:r>
              <a:rPr lang="en-US" sz="1200" dirty="0" err="1">
                <a:solidFill>
                  <a:srgbClr val="000000"/>
                </a:solidFill>
                <a:latin typeface="Consolas"/>
              </a:rPr>
              <a:t>ResourceGroupName</a:t>
            </a:r>
            <a:r>
              <a:rPr lang="en-US" sz="1200" dirty="0">
                <a:solidFill>
                  <a:srgbClr val="000000"/>
                </a:solidFill>
                <a:latin typeface="Consolas"/>
              </a:rPr>
              <a:t> $</a:t>
            </a:r>
            <a:r>
              <a:rPr lang="en-US" sz="1200" dirty="0" err="1">
                <a:solidFill>
                  <a:srgbClr val="000000"/>
                </a:solidFill>
                <a:latin typeface="Consolas"/>
              </a:rPr>
              <a:t>MyResourceGroupName</a:t>
            </a:r>
            <a:r>
              <a:rPr lang="en-US" sz="1200" dirty="0">
                <a:solidFill>
                  <a:srgbClr val="000000"/>
                </a:solidFill>
                <a:latin typeface="Consolas"/>
              </a:rPr>
              <a:t>\</a:t>
            </a:r>
          </a:p>
          <a:p>
            <a:r>
              <a:rPr lang="en-US" sz="1200" dirty="0">
                <a:solidFill>
                  <a:srgbClr val="000000"/>
                </a:solidFill>
                <a:latin typeface="Consolas"/>
              </a:rPr>
              <a:t>      -Location $</a:t>
            </a:r>
            <a:r>
              <a:rPr lang="en-US" sz="1200" dirty="0" err="1">
                <a:solidFill>
                  <a:srgbClr val="000000"/>
                </a:solidFill>
                <a:latin typeface="Consolas"/>
              </a:rPr>
              <a:t>MyAccountLocation</a:t>
            </a:r>
            <a:r>
              <a:rPr lang="en-US" sz="1200" dirty="0">
                <a:solidFill>
                  <a:srgbClr val="000000"/>
                </a:solidFill>
                <a:latin typeface="Consolas"/>
              </a:rPr>
              <a:t>\</a:t>
            </a:r>
          </a:p>
          <a:p>
            <a:r>
              <a:rPr lang="en-US" sz="1200" dirty="0">
                <a:solidFill>
                  <a:srgbClr val="000000"/>
                </a:solidFill>
                <a:latin typeface="Consolas"/>
              </a:rPr>
              <a:t>      -Name $</a:t>
            </a:r>
            <a:r>
              <a:rPr lang="en-US" sz="1200" dirty="0" err="1">
                <a:solidFill>
                  <a:srgbClr val="000000"/>
                </a:solidFill>
                <a:latin typeface="Consolas"/>
              </a:rPr>
              <a:t>MyAzureCosmosDBAccountName</a:t>
            </a:r>
            <a:r>
              <a:rPr lang="en-US" sz="1200" dirty="0">
                <a:solidFill>
                  <a:srgbClr val="000000"/>
                </a:solidFill>
                <a:latin typeface="Consolas"/>
              </a:rPr>
              <a:t> \</a:t>
            </a:r>
          </a:p>
          <a:p>
            <a:r>
              <a:rPr lang="en-US" sz="1200" dirty="0">
                <a:solidFill>
                  <a:srgbClr val="000000"/>
                </a:solidFill>
                <a:latin typeface="Consolas"/>
              </a:rPr>
              <a:t>      -Properties $</a:t>
            </a:r>
            <a:r>
              <a:rPr lang="en-US" sz="1200" dirty="0" err="1">
                <a:solidFill>
                  <a:srgbClr val="000000"/>
                </a:solidFill>
                <a:latin typeface="Consolas"/>
              </a:rPr>
              <a:t>CosmosDBProperties</a:t>
            </a:r>
            <a:r>
              <a:rPr lang="en-US" sz="1200" dirty="0">
                <a:solidFill>
                  <a:srgbClr val="000000"/>
                </a:solidFill>
                <a:latin typeface="Consolas"/>
              </a:rPr>
              <a:t> -Force</a:t>
            </a:r>
          </a:p>
          <a:p>
            <a:endParaRPr lang="en-US" dirty="0">
              <a:cs typeface="Calibri"/>
            </a:endParaRPr>
          </a:p>
        </p:txBody>
      </p:sp>
      <p:sp>
        <p:nvSpPr>
          <p:cNvPr id="25" name="TextBox 24">
            <a:extLst>
              <a:ext uri="{FF2B5EF4-FFF2-40B4-BE49-F238E27FC236}">
                <a16:creationId xmlns:a16="http://schemas.microsoft.com/office/drawing/2014/main" id="{82A8F09E-9E41-4D90-8E61-1F384A628819}"/>
              </a:ext>
            </a:extLst>
          </p:cNvPr>
          <p:cNvSpPr txBox="1"/>
          <p:nvPr/>
        </p:nvSpPr>
        <p:spPr>
          <a:xfrm>
            <a:off x="6774460" y="975632"/>
            <a:ext cx="4154746" cy="369332"/>
          </a:xfrm>
          <a:prstGeom prst="rect">
            <a:avLst/>
          </a:prstGeom>
          <a:noFill/>
        </p:spPr>
        <p:txBody>
          <a:bodyPr wrap="square" rtlCol="0">
            <a:spAutoFit/>
          </a:bodyPr>
          <a:lstStyle/>
          <a:p>
            <a:pPr algn="ctr"/>
            <a:r>
              <a:rPr lang="en-US" b="1"/>
              <a:t>Enable on New Account</a:t>
            </a:r>
          </a:p>
        </p:txBody>
      </p:sp>
      <p:sp>
        <p:nvSpPr>
          <p:cNvPr id="28" name="Title 2">
            <a:extLst>
              <a:ext uri="{FF2B5EF4-FFF2-40B4-BE49-F238E27FC236}">
                <a16:creationId xmlns:a16="http://schemas.microsoft.com/office/drawing/2014/main" id="{F1E0935E-3778-4450-97C1-E3491E3C2FFF}"/>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cs typeface="Segoe UI"/>
              </a:rPr>
              <a:t>Layer 2: Encryption At Rest With </a:t>
            </a:r>
            <a:r>
              <a:rPr lang="en-US" sz="2800" dirty="0">
                <a:solidFill>
                  <a:srgbClr val="0072C6"/>
                </a:solidFill>
                <a:cs typeface="Segoe UI"/>
                <a:hlinkClick r:id="rId8"/>
              </a:rPr>
              <a:t>Customer Managed Keys</a:t>
            </a:r>
            <a:endParaRPr lang="en-US" sz="2800" dirty="0">
              <a:solidFill>
                <a:srgbClr val="0072C6"/>
              </a:solidFill>
            </a:endParaRPr>
          </a:p>
        </p:txBody>
      </p:sp>
    </p:spTree>
    <p:extLst>
      <p:ext uri="{BB962C8B-B14F-4D97-AF65-F5344CB8AC3E}">
        <p14:creationId xmlns:p14="http://schemas.microsoft.com/office/powerpoint/2010/main" val="33378722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AB8781D-FB35-4BA9-B28A-67F979584F90}"/>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cs typeface="Segoe UI"/>
              </a:rPr>
              <a:t>Encryption At Rest With Customer Managed Keys</a:t>
            </a:r>
            <a:endParaRPr lang="en-US" sz="2800" dirty="0">
              <a:solidFill>
                <a:srgbClr val="0072C6"/>
              </a:solidFill>
            </a:endParaRPr>
          </a:p>
        </p:txBody>
      </p:sp>
      <p:sp>
        <p:nvSpPr>
          <p:cNvPr id="5" name="TextBox 4">
            <a:extLst>
              <a:ext uri="{FF2B5EF4-FFF2-40B4-BE49-F238E27FC236}">
                <a16:creationId xmlns:a16="http://schemas.microsoft.com/office/drawing/2014/main" id="{BB67CE5B-05C9-4C58-865B-5E1F6FE1135A}"/>
              </a:ext>
            </a:extLst>
          </p:cNvPr>
          <p:cNvSpPr txBox="1"/>
          <p:nvPr/>
        </p:nvSpPr>
        <p:spPr>
          <a:xfrm>
            <a:off x="298537" y="1603332"/>
            <a:ext cx="7471774" cy="316394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lnSpc>
                <a:spcPct val="90000"/>
              </a:lnSpc>
              <a:spcAft>
                <a:spcPts val="600"/>
              </a:spcAft>
              <a:buFont typeface="Arial"/>
              <a:buChar char="•"/>
            </a:pPr>
            <a:r>
              <a:rPr lang="en-US" sz="2800" dirty="0"/>
              <a:t>Encryption at rest with self-managed keys in Azure Key Vault</a:t>
            </a:r>
            <a:endParaRPr lang="en-US" sz="2800" dirty="0">
              <a:cs typeface="Segoe UI"/>
            </a:endParaRPr>
          </a:p>
          <a:p>
            <a:pPr marL="457200" indent="-457200">
              <a:lnSpc>
                <a:spcPct val="90000"/>
              </a:lnSpc>
              <a:spcAft>
                <a:spcPts val="600"/>
              </a:spcAft>
              <a:buFont typeface="Arial"/>
              <a:buChar char="•"/>
            </a:pPr>
            <a:r>
              <a:rPr lang="en-US" sz="2800" dirty="0">
                <a:cs typeface="Segoe UI"/>
              </a:rPr>
              <a:t>Keys control who has access to the data.</a:t>
            </a:r>
          </a:p>
          <a:p>
            <a:pPr marL="457200" indent="-457200">
              <a:lnSpc>
                <a:spcPct val="90000"/>
              </a:lnSpc>
              <a:spcAft>
                <a:spcPts val="600"/>
              </a:spcAft>
              <a:buFont typeface="Arial"/>
              <a:buChar char="•"/>
            </a:pPr>
            <a:r>
              <a:rPr lang="en-US" sz="2800" dirty="0">
                <a:cs typeface="Segoe UI"/>
              </a:rPr>
              <a:t>Once key access is removed Cosmos DB stop all processing, purges all access, and waits for access to be restored to access data.</a:t>
            </a:r>
          </a:p>
        </p:txBody>
      </p:sp>
      <p:pic>
        <p:nvPicPr>
          <p:cNvPr id="7" name="Picture 7" descr="A close up of a logo&#10;&#10;Description generated with high confidence">
            <a:extLst>
              <a:ext uri="{FF2B5EF4-FFF2-40B4-BE49-F238E27FC236}">
                <a16:creationId xmlns:a16="http://schemas.microsoft.com/office/drawing/2014/main" id="{96F5C9AC-6831-4CF4-BE54-912A07E188DA}"/>
              </a:ext>
            </a:extLst>
          </p:cNvPr>
          <p:cNvPicPr>
            <a:picLocks noChangeAspect="1"/>
          </p:cNvPicPr>
          <p:nvPr/>
        </p:nvPicPr>
        <p:blipFill>
          <a:blip r:embed="rId2"/>
          <a:stretch>
            <a:fillRect/>
          </a:stretch>
        </p:blipFill>
        <p:spPr>
          <a:xfrm>
            <a:off x="7829419" y="2040698"/>
            <a:ext cx="3944393" cy="2745288"/>
          </a:xfrm>
          <a:prstGeom prst="rect">
            <a:avLst/>
          </a:prstGeom>
        </p:spPr>
      </p:pic>
    </p:spTree>
    <p:extLst>
      <p:ext uri="{BB962C8B-B14F-4D97-AF65-F5344CB8AC3E}">
        <p14:creationId xmlns:p14="http://schemas.microsoft.com/office/powerpoint/2010/main" val="3321464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Compliance</a:t>
            </a:r>
          </a:p>
        </p:txBody>
      </p:sp>
      <p:sp>
        <p:nvSpPr>
          <p:cNvPr id="12" name="Content Placeholder 1"/>
          <p:cNvSpPr txBox="1">
            <a:spLocks/>
          </p:cNvSpPr>
          <p:nvPr/>
        </p:nvSpPr>
        <p:spPr>
          <a:xfrm>
            <a:off x="536575" y="651678"/>
            <a:ext cx="4474812" cy="3435350"/>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1800" dirty="0">
                <a:cs typeface="Segoe UI"/>
              </a:rPr>
              <a:t>GA for 1+ Years</a:t>
            </a:r>
          </a:p>
          <a:p>
            <a:pPr marL="285750" indent="-285750"/>
            <a:endParaRPr lang="en-US" sz="1800">
              <a:cs typeface="Segoe UI" panose="020B0502040204020203" pitchFamily="34" charset="0"/>
            </a:endParaRPr>
          </a:p>
          <a:p>
            <a:pPr marL="285750" indent="-285750"/>
            <a:r>
              <a:rPr lang="en-US" sz="1800">
                <a:cs typeface="Segoe UI"/>
              </a:rPr>
              <a:t>Presence in 54+ Azure Regions, </a:t>
            </a:r>
            <a:r>
              <a:rPr lang="en-US" sz="1800" dirty="0">
                <a:cs typeface="Segoe UI"/>
              </a:rPr>
              <a:t>including Sovereign Clouds</a:t>
            </a:r>
          </a:p>
          <a:p>
            <a:pPr marL="521970" lvl="1" indent="-285750"/>
            <a:r>
              <a:rPr lang="en-US" sz="1800" dirty="0">
                <a:latin typeface="+mj-lt"/>
                <a:cs typeface="Segoe UI"/>
              </a:rPr>
              <a:t>Will be in all Azure Data Centers</a:t>
            </a:r>
          </a:p>
          <a:p>
            <a:pPr marL="285750" indent="-285750"/>
            <a:endParaRPr lang="en-US" sz="1800">
              <a:cs typeface="Segoe UI" panose="020B0502040204020203" pitchFamily="34" charset="0"/>
            </a:endParaRPr>
          </a:p>
          <a:p>
            <a:pPr marL="285750" indent="-285750"/>
            <a:r>
              <a:rPr lang="en-US" sz="1800" dirty="0">
                <a:cs typeface="Segoe UI"/>
              </a:rPr>
              <a:t>Certifications &amp; Attestations:</a:t>
            </a:r>
          </a:p>
          <a:p>
            <a:pPr marL="521970" lvl="1" indent="-285750"/>
            <a:r>
              <a:rPr lang="en-US" sz="1800" dirty="0">
                <a:latin typeface="+mj-lt"/>
                <a:cs typeface="Segoe UI"/>
              </a:rPr>
              <a:t>ISO 9001, 27001 &amp; 27018</a:t>
            </a:r>
          </a:p>
          <a:p>
            <a:pPr marL="521970" lvl="1" indent="-285750"/>
            <a:r>
              <a:rPr lang="en-US" sz="1800" dirty="0">
                <a:latin typeface="+mj-lt"/>
                <a:cs typeface="Segoe UI"/>
              </a:rPr>
              <a:t>SOC 1 Type 1, SOC 1 Type 2, SOC 3</a:t>
            </a:r>
          </a:p>
          <a:p>
            <a:pPr marL="521970" lvl="1" indent="-285750"/>
            <a:r>
              <a:rPr lang="en-US" sz="1800" dirty="0">
                <a:latin typeface="+mj-lt"/>
                <a:cs typeface="Segoe UI"/>
              </a:rPr>
              <a:t>EU Model Clauses</a:t>
            </a:r>
          </a:p>
          <a:p>
            <a:pPr marL="521970" lvl="1" indent="-285750"/>
            <a:r>
              <a:rPr lang="en-US" sz="1800" dirty="0">
                <a:latin typeface="+mj-lt"/>
                <a:cs typeface="Segoe UI"/>
              </a:rPr>
              <a:t>HIPAA</a:t>
            </a:r>
          </a:p>
          <a:p>
            <a:pPr marL="521970" lvl="1" indent="-285750"/>
            <a:r>
              <a:rPr lang="en-US" sz="1800" dirty="0">
                <a:latin typeface="+mj-lt"/>
                <a:cs typeface="Segoe UI"/>
              </a:rPr>
              <a:t>PCI-DSS</a:t>
            </a:r>
          </a:p>
          <a:p>
            <a:pPr marL="521970" lvl="1" indent="-285750"/>
            <a:r>
              <a:rPr lang="en-US" sz="1800" dirty="0">
                <a:latin typeface="+mj-lt"/>
                <a:cs typeface="Segoe UI Light"/>
              </a:rPr>
              <a:t>FedRAMP [Medium + High]</a:t>
            </a:r>
          </a:p>
          <a:p>
            <a:pPr marL="521970" lvl="1" indent="-285750"/>
            <a:r>
              <a:rPr lang="en-US" sz="1800" dirty="0">
                <a:latin typeface="+mj-lt"/>
                <a:cs typeface="Segoe UI Light"/>
              </a:rPr>
              <a:t>HITRUST</a:t>
            </a:r>
          </a:p>
          <a:p>
            <a:pPr marL="521970" lvl="1" indent="-285750"/>
            <a:endParaRPr lang="en-US" sz="1800">
              <a:cs typeface="Segoe UI" panose="020B0502040204020203" pitchFamily="34" charset="0"/>
            </a:endParaRPr>
          </a:p>
          <a:p>
            <a:pPr marL="285750" indent="-285750"/>
            <a:r>
              <a:rPr lang="en-US" sz="1800" dirty="0">
                <a:cs typeface="Segoe UI"/>
              </a:rPr>
              <a:t>Certifications &amp; Attestations in Progress:</a:t>
            </a:r>
          </a:p>
          <a:p>
            <a:pPr marL="525780" indent="-342900">
              <a:spcBef>
                <a:spcPts val="300"/>
              </a:spcBef>
              <a:spcAft>
                <a:spcPts val="600"/>
              </a:spcAft>
            </a:pPr>
            <a:r>
              <a:rPr lang="en-US" sz="1800" dirty="0">
                <a:cs typeface="Segoe UI"/>
              </a:rPr>
              <a:t>DoD DISA SRG Level 4, 5</a:t>
            </a:r>
            <a:endParaRPr lang="en-US" sz="1800" dirty="0">
              <a:latin typeface="+mj-lt"/>
              <a:cs typeface="Segoe UI"/>
            </a:endParaRPr>
          </a:p>
          <a:p>
            <a:pPr marL="0" indent="0">
              <a:buNone/>
            </a:pPr>
            <a:endParaRPr lang="en-US" sz="1800">
              <a:cs typeface="Segoe UI" panose="020B0502040204020203" pitchFamily="34" charset="0"/>
            </a:endParaRPr>
          </a:p>
        </p:txBody>
      </p:sp>
      <p:pic>
        <p:nvPicPr>
          <p:cNvPr id="1026" name="Picture 2" descr="International Organization for Standardiza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459" y="2257983"/>
            <a:ext cx="1769081" cy="13540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ropean Commiss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7844" y="2369208"/>
            <a:ext cx="1769272" cy="1354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lth Insurance Portability and Accountability Ac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8040" y="2369353"/>
            <a:ext cx="1769083" cy="13540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vice Organization Control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7840" y="4007546"/>
            <a:ext cx="1769272" cy="13541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yment Card Industry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4246" y="4087028"/>
            <a:ext cx="1872870" cy="12746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 Federal Risk and Authorization Management Program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662" y="4007546"/>
            <a:ext cx="1774219" cy="1357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90BA85-60A7-4ACB-8E24-017A01B180C8}"/>
              </a:ext>
            </a:extLst>
          </p:cNvPr>
          <p:cNvSpPr txBox="1"/>
          <p:nvPr/>
        </p:nvSpPr>
        <p:spPr>
          <a:xfrm>
            <a:off x="533400" y="6043246"/>
            <a:ext cx="10998199" cy="51090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r>
              <a:rPr lang="en-US" sz="1400"/>
              <a:t>Find the latest certifications here - </a:t>
            </a:r>
            <a:r>
              <a:rPr lang="en-US" sz="1400">
                <a:cs typeface="Segoe UI"/>
              </a:rPr>
              <a:t>https://gallery.technet.microsoft.com/Overview-of-Azure-c1be3942</a:t>
            </a:r>
          </a:p>
        </p:txBody>
      </p:sp>
    </p:spTree>
    <p:extLst>
      <p:ext uri="{BB962C8B-B14F-4D97-AF65-F5344CB8AC3E}">
        <p14:creationId xmlns:p14="http://schemas.microsoft.com/office/powerpoint/2010/main" val="109644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Thank you!</a:t>
            </a:r>
          </a:p>
        </p:txBody>
      </p:sp>
      <p:sp>
        <p:nvSpPr>
          <p:cNvPr id="4" name="Text Box 3"/>
          <p:cNvSpPr txBox="1">
            <a:spLocks noChangeArrowheads="1"/>
          </p:cNvSpPr>
          <p:nvPr/>
        </p:nvSpPr>
        <p:spPr bwMode="blackWhite">
          <a:xfrm>
            <a:off x="273903" y="6078667"/>
            <a:ext cx="10972832" cy="608784"/>
          </a:xfrm>
          <a:prstGeom prst="rect">
            <a:avLst/>
          </a:prstGeom>
          <a:noFill/>
          <a:ln w="12700">
            <a:noFill/>
            <a:miter lim="800000"/>
            <a:headEnd type="none" w="sm" len="sm"/>
            <a:tailEnd type="none" w="sm" len="sm"/>
          </a:ln>
          <a:effectLst/>
        </p:spPr>
        <p:txBody>
          <a:bodyPr vert="horz" wrap="square" lIns="182505" tIns="146000" rIns="182505" bIns="146000" numCol="1" anchor="t" anchorCtr="0" compatLnSpc="1">
            <a:prstTxWarp prst="textNoShape">
              <a:avLst/>
            </a:prstTxWarp>
            <a:spAutoFit/>
          </a:bodyPr>
          <a:lstStyle/>
          <a:p>
            <a:pPr defTabSz="930442" eaLnBrk="0" hangingPunct="0"/>
            <a:r>
              <a:rPr lang="en-US" sz="680">
                <a:gradFill>
                  <a:gsLst>
                    <a:gs pos="0">
                      <a:srgbClr val="FFFFFF"/>
                    </a:gs>
                    <a:gs pos="100000">
                      <a:srgbClr val="FFFFFF"/>
                    </a:gs>
                  </a:gsLst>
                  <a:lin ang="5400000" scaled="0"/>
                </a:gradFill>
                <a:cs typeface="Segoe UI" pitchFamily="34" charset="0"/>
              </a:rPr>
              <a:t>© 2016 Microsoft Corporation. All rights reserved. Microsoft, Windows, Windows Vista and other product names are or may be registered trademarks and/or trademarks in the U.S. and/or other countries.</a:t>
            </a:r>
          </a:p>
          <a:p>
            <a:pPr defTabSz="930442" eaLnBrk="0" hangingPunct="0"/>
            <a:r>
              <a:rPr lang="en-US" sz="68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0773250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384221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Users and Permissions: Users</a:t>
            </a:r>
          </a:p>
        </p:txBody>
      </p:sp>
      <p:sp>
        <p:nvSpPr>
          <p:cNvPr id="12" name="Content Placeholder 2"/>
          <p:cNvSpPr txBox="1">
            <a:spLocks/>
          </p:cNvSpPr>
          <p:nvPr/>
        </p:nvSpPr>
        <p:spPr>
          <a:xfrm>
            <a:off x="6057311" y="1055688"/>
            <a:ext cx="5495925" cy="4678906"/>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1600">
                <a:cs typeface="Calibri" panose="020F0502020204030204" pitchFamily="34" charset="0"/>
              </a:rPr>
              <a:t>Database account access is controlled by IAM/RBAC</a:t>
            </a:r>
          </a:p>
          <a:p>
            <a:pPr marL="0" indent="0">
              <a:buNone/>
            </a:pPr>
            <a:endParaRPr lang="en-US" sz="1600">
              <a:cs typeface="Calibri" panose="020F0502020204030204" pitchFamily="34" charset="0"/>
            </a:endParaRPr>
          </a:p>
          <a:p>
            <a:pPr marL="285750" indent="-285750"/>
            <a:r>
              <a:rPr lang="en-US" sz="1600">
                <a:cs typeface="Calibri" panose="020F0502020204030204" pitchFamily="34" charset="0"/>
              </a:rPr>
              <a:t>Data operations have a user as a logical namespace for scoping permissions on containers, documents, attachments, stored procedures, triggers and user-defined functions. </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The user construct cannot cross the database boundary it is under. The user resource is represented by users in the Cosmos DB REST resource mode. It is a system resource thus contains a fixed schema.</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The top-level topic that outlines the basic CRUD operations on the resources under a Cosmos DB database account, that itemizes those resources and describes the URLs used to access them is </a:t>
            </a:r>
            <a:r>
              <a:rPr lang="en-US" sz="1600">
                <a:cs typeface="Calibri" panose="020F0502020204030204" pitchFamily="34" charset="0"/>
                <a:hlinkClick r:id="rId3"/>
              </a:rPr>
              <a:t>Azure Cosmos DB REST API Reference</a:t>
            </a:r>
            <a:r>
              <a:rPr lang="en-US" sz="1600">
                <a:cs typeface="Calibri" panose="020F0502020204030204" pitchFamily="34" charset="0"/>
              </a:rPr>
              <a:t>.</a:t>
            </a:r>
          </a:p>
        </p:txBody>
      </p:sp>
      <p:sp>
        <p:nvSpPr>
          <p:cNvPr id="13" name="Rectangle 12"/>
          <p:cNvSpPr/>
          <p:nvPr/>
        </p:nvSpPr>
        <p:spPr bwMode="auto">
          <a:xfrm>
            <a:off x="225351" y="1486440"/>
            <a:ext cx="5831960" cy="1035743"/>
          </a:xfrm>
          <a:prstGeom prst="rect">
            <a:avLst/>
          </a:prstGeom>
          <a:solidFill>
            <a:srgbClr val="FFFFFF">
              <a:alpha val="8588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463956" y="2598466"/>
            <a:ext cx="1402731" cy="3308297"/>
          </a:xfrm>
          <a:prstGeom prst="rect">
            <a:avLst/>
          </a:prstGeom>
          <a:solidFill>
            <a:srgbClr val="FFFFFF">
              <a:alpha val="8588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061225" y="3647208"/>
            <a:ext cx="1402731" cy="1085138"/>
          </a:xfrm>
          <a:prstGeom prst="rect">
            <a:avLst/>
          </a:prstGeom>
          <a:solidFill>
            <a:srgbClr val="FFFFFF">
              <a:alpha val="8588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599518" y="1900918"/>
            <a:ext cx="2084837" cy="2625031"/>
          </a:xfrm>
          <a:prstGeom prst="rect">
            <a:avLst/>
          </a:prstGeom>
        </p:spPr>
      </p:pic>
      <p:sp>
        <p:nvSpPr>
          <p:cNvPr id="2" name="Rectangle 1"/>
          <p:cNvSpPr/>
          <p:nvPr/>
        </p:nvSpPr>
        <p:spPr bwMode="auto">
          <a:xfrm>
            <a:off x="1867989" y="3344091"/>
            <a:ext cx="2103120" cy="1619795"/>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31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rPr>
              <a:t>Azure</a:t>
            </a:r>
            <a:r>
              <a:rPr lang="en-US" sz="2800" dirty="0">
                <a:solidFill>
                  <a:srgbClr val="0072C6"/>
                </a:solidFill>
                <a:cs typeface="Segoe UI Light"/>
              </a:rPr>
              <a:t> Security Foundation</a:t>
            </a:r>
            <a:endParaRPr lang="en-US" dirty="0"/>
          </a:p>
        </p:txBody>
      </p:sp>
      <p:sp>
        <p:nvSpPr>
          <p:cNvPr id="2" name="TextBox 1">
            <a:extLst>
              <a:ext uri="{FF2B5EF4-FFF2-40B4-BE49-F238E27FC236}">
                <a16:creationId xmlns:a16="http://schemas.microsoft.com/office/drawing/2014/main" id="{BAA91F8E-FEEB-4348-92E2-E3A627D92E11}"/>
              </a:ext>
            </a:extLst>
          </p:cNvPr>
          <p:cNvSpPr txBox="1"/>
          <p:nvPr/>
        </p:nvSpPr>
        <p:spPr>
          <a:xfrm>
            <a:off x="533400" y="819150"/>
            <a:ext cx="11620500"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dirty="0"/>
              <a:t>Foundation of common</a:t>
            </a:r>
            <a:r>
              <a:rPr lang="en-US" sz="2400" dirty="0">
                <a:cs typeface="Segoe UI"/>
              </a:rPr>
              <a:t> controls:</a:t>
            </a:r>
          </a:p>
          <a:p>
            <a:pPr marL="342900" indent="-342900">
              <a:buFont typeface="Arial"/>
              <a:buChar char="•"/>
            </a:pPr>
            <a:r>
              <a:rPr lang="en-US" sz="2400" dirty="0">
                <a:cs typeface="Segoe UI"/>
              </a:rPr>
              <a:t>All products follow the Security Development Lifecycle (SDL).</a:t>
            </a:r>
          </a:p>
          <a:p>
            <a:pPr marL="342900" indent="-342900">
              <a:buFont typeface="Arial"/>
              <a:buChar char="•"/>
            </a:pPr>
            <a:r>
              <a:rPr lang="en-US" sz="2400" dirty="0">
                <a:cs typeface="Segoe UI"/>
              </a:rPr>
              <a:t>All production is access via dedicated secure access workstations (SAWs).</a:t>
            </a:r>
          </a:p>
          <a:p>
            <a:pPr marL="342900" indent="-342900">
              <a:buFont typeface="Arial"/>
              <a:buChar char="•"/>
            </a:pPr>
            <a:r>
              <a:rPr lang="en-US" sz="2400" dirty="0">
                <a:cs typeface="Segoe UI"/>
              </a:rPr>
              <a:t>All production access requires Just In Time (JIT) approval.</a:t>
            </a:r>
          </a:p>
          <a:p>
            <a:pPr marL="342900" indent="-342900">
              <a:buFont typeface="Arial"/>
              <a:buChar char="•"/>
            </a:pPr>
            <a:r>
              <a:rPr lang="en-US" sz="2400" dirty="0">
                <a:cs typeface="Segoe UI"/>
              </a:rPr>
              <a:t>All production access is monitored.</a:t>
            </a:r>
          </a:p>
          <a:p>
            <a:pPr marL="342900" indent="-342900">
              <a:buFont typeface="Arial"/>
              <a:buChar char="•"/>
            </a:pPr>
            <a:r>
              <a:rPr lang="en-US" sz="2400" dirty="0">
                <a:cs typeface="Segoe UI"/>
              </a:rPr>
              <a:t>All production deployments require multiple approvals including test sign off and approvers.</a:t>
            </a:r>
          </a:p>
          <a:p>
            <a:pPr marL="342900" indent="-342900">
              <a:buFont typeface="Arial"/>
              <a:buChar char="•"/>
            </a:pPr>
            <a:r>
              <a:rPr lang="en-US" sz="2400" dirty="0">
                <a:cs typeface="Segoe UI"/>
              </a:rPr>
              <a:t>All products run a common security agent to collect anomalous activity.</a:t>
            </a:r>
            <a:endParaRPr lang="en-US" dirty="0">
              <a:cs typeface="Segoe UI"/>
            </a:endParaRPr>
          </a:p>
          <a:p>
            <a:pPr marL="342900" indent="-342900">
              <a:buFont typeface="Arial"/>
              <a:buChar char="•"/>
            </a:pPr>
            <a:r>
              <a:rPr lang="en-US" sz="2400" dirty="0">
                <a:cs typeface="Segoe UI"/>
              </a:rPr>
              <a:t>All production resources are patched regularly.</a:t>
            </a:r>
          </a:p>
          <a:p>
            <a:pPr marL="342900" indent="-342900">
              <a:buFont typeface="Arial"/>
              <a:buChar char="•"/>
            </a:pPr>
            <a:r>
              <a:rPr lang="en-US" sz="2400" dirty="0">
                <a:cs typeface="Segoe UI"/>
              </a:rPr>
              <a:t>All secrets / certificates / passwords have defined lifetimes and required rotations.</a:t>
            </a:r>
          </a:p>
          <a:p>
            <a:pPr marL="342900" indent="-342900">
              <a:buFont typeface="Arial"/>
              <a:buChar char="•"/>
            </a:pPr>
            <a:r>
              <a:rPr lang="en-US" sz="2400" dirty="0">
                <a:cs typeface="Segoe UI"/>
              </a:rPr>
              <a:t>All production ports are scanned, and penetration tested regularly.</a:t>
            </a:r>
          </a:p>
          <a:p>
            <a:pPr marL="342900" indent="-342900">
              <a:buFont typeface="Arial"/>
              <a:buChar char="•"/>
            </a:pPr>
            <a:r>
              <a:rPr lang="en-US" sz="2400" dirty="0">
                <a:cs typeface="Segoe UI"/>
              </a:rPr>
              <a:t>All source code is scanned looking for security issues.</a:t>
            </a:r>
          </a:p>
          <a:p>
            <a:pPr marL="342900" indent="-342900">
              <a:buFont typeface="Arial"/>
              <a:buChar char="•"/>
            </a:pPr>
            <a:r>
              <a:rPr lang="en-US" sz="2400" dirty="0">
                <a:cs typeface="Segoe UI"/>
              </a:rPr>
              <a:t>All source code requires two approvers to check in.</a:t>
            </a:r>
          </a:p>
          <a:p>
            <a:pPr marL="342900" indent="-342900">
              <a:buFont typeface="Arial"/>
              <a:buChar char="•"/>
            </a:pPr>
            <a:r>
              <a:rPr lang="en-US" sz="2400" dirty="0">
                <a:cs typeface="Segoe UI"/>
              </a:rPr>
              <a:t>All teams do breach drills.</a:t>
            </a:r>
          </a:p>
        </p:txBody>
      </p:sp>
    </p:spTree>
    <p:extLst>
      <p:ext uri="{BB962C8B-B14F-4D97-AF65-F5344CB8AC3E}">
        <p14:creationId xmlns:p14="http://schemas.microsoft.com/office/powerpoint/2010/main" val="2257879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Users and Permissions: Resource Tokens</a:t>
            </a:r>
          </a:p>
        </p:txBody>
      </p:sp>
      <p:sp>
        <p:nvSpPr>
          <p:cNvPr id="12" name="Content Placeholder 2"/>
          <p:cNvSpPr txBox="1">
            <a:spLocks/>
          </p:cNvSpPr>
          <p:nvPr/>
        </p:nvSpPr>
        <p:spPr>
          <a:xfrm>
            <a:off x="6018123" y="1009740"/>
            <a:ext cx="5495925" cy="494982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1600">
                <a:cs typeface="Calibri" panose="020F0502020204030204" pitchFamily="34" charset="0"/>
              </a:rPr>
              <a:t>Resource tokens are created when users in a database are set up with access permissions for precise access control on a resource. </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Permission resource contains a hash resource token specifically constructed with the information regarding the resource path and access type a user has access to. </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Permission resource token is time bound and the validity period can be overridden. It is used to manage access to containers, documents, attachments, stored procedures, triggers and user-defined functions for a particular user</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When a permission resource is acted upon on (POST, GET, PUT), a new resource token is generated. For information on permissions and resource tokens, see </a:t>
            </a:r>
            <a:r>
              <a:rPr lang="en-US" sz="1600">
                <a:cs typeface="Calibri" panose="020F0502020204030204" pitchFamily="34" charset="0"/>
                <a:hlinkClick r:id="rId3"/>
              </a:rPr>
              <a:t>Operations on Cosmos DB Permissions</a:t>
            </a:r>
            <a:r>
              <a:rPr lang="en-US" sz="1600">
                <a:cs typeface="Calibri" panose="020F0502020204030204" pitchFamily="34" charset="0"/>
              </a:rPr>
              <a:t>. </a:t>
            </a:r>
          </a:p>
          <a:p>
            <a:pPr marL="285750" indent="-285750"/>
            <a:endParaRPr lang="en-US" sz="1600">
              <a:cs typeface="Calibri" panose="020F0502020204030204" pitchFamily="34" charset="0"/>
            </a:endParaRPr>
          </a:p>
          <a:p>
            <a:pPr marL="285750" indent="-285750"/>
            <a:r>
              <a:rPr lang="en-US" sz="1600">
                <a:cs typeface="Calibri" panose="020F0502020204030204" pitchFamily="34" charset="0"/>
              </a:rPr>
              <a:t>All REST operations must include the authorization header with the authorization string in order to interact with a resource.</a:t>
            </a:r>
          </a:p>
          <a:p>
            <a:pPr marL="0" indent="0">
              <a:buNone/>
            </a:pPr>
            <a:endParaRPr lang="en-US" sz="160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1599518" y="1900918"/>
            <a:ext cx="2244125" cy="2823065"/>
          </a:xfrm>
          <a:prstGeom prst="rect">
            <a:avLst/>
          </a:prstGeom>
        </p:spPr>
      </p:pic>
      <p:sp>
        <p:nvSpPr>
          <p:cNvPr id="9" name="Rectangle 8"/>
          <p:cNvSpPr/>
          <p:nvPr/>
        </p:nvSpPr>
        <p:spPr bwMode="auto">
          <a:xfrm>
            <a:off x="1659257" y="1900190"/>
            <a:ext cx="1806070" cy="1335660"/>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976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microsoft.com/en-us/server-cloud/ms.datacenter.tour/datacenter/images/slides/MS_Dublin_Data_Centre_Entrance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0" y="611225"/>
            <a:ext cx="7216775" cy="527050"/>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00" dirty="0">
                <a:solidFill>
                  <a:schemeClr val="bg1"/>
                </a:solidFill>
                <a:cs typeface="Segoe UI"/>
              </a:rPr>
              <a:t>Learn more: </a:t>
            </a:r>
            <a:r>
              <a:rPr lang="en-US" sz="1400" dirty="0">
                <a:solidFill>
                  <a:schemeClr val="bg1"/>
                </a:solidFill>
                <a:cs typeface="Segoe UI"/>
                <a:hlinkClick r:id="rId4"/>
              </a:rPr>
              <a:t>Azure Data Center Virtual Tour</a:t>
            </a:r>
          </a:p>
          <a:p>
            <a:pPr marL="285750" indent="-285750"/>
            <a:endParaRPr lang="en-US" sz="1400">
              <a:solidFill>
                <a:schemeClr val="bg1"/>
              </a:solidFill>
              <a:cs typeface="Segoe UI" panose="020B0502040204020203" pitchFamily="34" charset="0"/>
            </a:endParaRPr>
          </a:p>
        </p:txBody>
      </p:sp>
      <p:sp>
        <p:nvSpPr>
          <p:cNvPr id="5" name="Title 2"/>
          <p:cNvSpPr txBox="1">
            <a:spLocks/>
          </p:cNvSpPr>
          <p:nvPr/>
        </p:nvSpPr>
        <p:spPr>
          <a:xfrm>
            <a:off x="0" y="239750"/>
            <a:ext cx="6105668" cy="49972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chemeClr val="bg1"/>
                </a:solidFill>
              </a:rPr>
              <a:t>Microsoft Data Centers: Physical Security</a:t>
            </a:r>
          </a:p>
        </p:txBody>
      </p:sp>
    </p:spTree>
    <p:extLst>
      <p:ext uri="{BB962C8B-B14F-4D97-AF65-F5344CB8AC3E}">
        <p14:creationId xmlns:p14="http://schemas.microsoft.com/office/powerpoint/2010/main" val="1193827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62638" y="5379706"/>
            <a:ext cx="3673087" cy="1842133"/>
          </a:xfrm>
          <a:prstGeom prst="rect">
            <a:avLst/>
          </a:prstGeom>
        </p:spPr>
      </p:pic>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New features since </a:t>
            </a:r>
            <a:r>
              <a:rPr lang="en-US" sz="2800" dirty="0" err="1">
                <a:solidFill>
                  <a:srgbClr val="0072C6"/>
                </a:solidFill>
              </a:rPr>
              <a:t>thes</a:t>
            </a:r>
            <a:r>
              <a:rPr lang="en-US" sz="2800" dirty="0">
                <a:solidFill>
                  <a:srgbClr val="0072C6"/>
                </a:solidFill>
              </a:rPr>
              <a:t> October 2019 Update</a:t>
            </a:r>
          </a:p>
        </p:txBody>
      </p:sp>
      <p:sp>
        <p:nvSpPr>
          <p:cNvPr id="2" name="Content Placeholder 1"/>
          <p:cNvSpPr>
            <a:spLocks noGrp="1"/>
          </p:cNvSpPr>
          <p:nvPr>
            <p:ph idx="4294967295"/>
          </p:nvPr>
        </p:nvSpPr>
        <p:spPr>
          <a:xfrm>
            <a:off x="368300" y="1193800"/>
            <a:ext cx="11379200" cy="3567113"/>
          </a:xfrm>
        </p:spPr>
        <p:txBody>
          <a:bodyPr vert="horz" wrap="square" lIns="182880" tIns="146304" rIns="182880" bIns="146304" rtlCol="0" anchor="t">
            <a:noAutofit/>
          </a:bodyPr>
          <a:lstStyle/>
          <a:p>
            <a:pPr marL="182880" indent="0">
              <a:spcBef>
                <a:spcPts val="300"/>
              </a:spcBef>
              <a:spcAft>
                <a:spcPts val="600"/>
              </a:spcAft>
              <a:buNone/>
            </a:pPr>
            <a:r>
              <a:rPr lang="en-US" sz="1800" dirty="0">
                <a:latin typeface="Segoe UI" panose="020B0502040204020203" pitchFamily="34" charset="0"/>
                <a:cs typeface="Segoe UI" panose="020B0502040204020203" pitchFamily="34" charset="0"/>
              </a:rPr>
              <a:t>Completed Features</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ARM control of database and collections</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Detailed monitoring logs for ARM actions</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Data only access with addition of </a:t>
            </a:r>
            <a:r>
              <a:rPr lang="en-US" sz="1800" dirty="0" err="1">
                <a:latin typeface="Segoe UI" panose="020B0502040204020203" pitchFamily="34" charset="0"/>
                <a:cs typeface="Segoe UI" panose="020B0502040204020203" pitchFamily="34" charset="0"/>
              </a:rPr>
              <a:t>disableKeyBasedMetadataWriteAccess</a:t>
            </a:r>
            <a:r>
              <a:rPr lang="en-US" sz="1800"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hlinkClick r:id="rId4"/>
              </a:rPr>
              <a:t>(doc page)</a:t>
            </a:r>
            <a:endParaRPr lang="en-US" sz="1800" dirty="0">
              <a:latin typeface="Segoe UI" panose="020B0502040204020203" pitchFamily="34" charset="0"/>
              <a:cs typeface="Segoe UI" panose="020B0502040204020203" pitchFamily="34" charset="0"/>
            </a:endParaRP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TLS 1.2 Enforcement by Account Option</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Customer Managed Keys </a:t>
            </a:r>
            <a:r>
              <a:rPr lang="en-US" sz="1800" dirty="0">
                <a:latin typeface="Segoe UI" panose="020B0502040204020203" pitchFamily="34" charset="0"/>
                <a:cs typeface="Segoe UI" panose="020B0502040204020203" pitchFamily="34" charset="0"/>
                <a:hlinkClick r:id="rId5"/>
              </a:rPr>
              <a:t>(doc page)</a:t>
            </a:r>
            <a:endParaRPr lang="en-US" sz="1800" dirty="0">
              <a:latin typeface="Segoe UI" panose="020B0502040204020203" pitchFamily="34" charset="0"/>
              <a:cs typeface="Segoe UI" panose="020B0502040204020203" pitchFamily="34" charset="0"/>
            </a:endParaRPr>
          </a:p>
          <a:p>
            <a:pPr marL="468630" indent="-285750">
              <a:spcBef>
                <a:spcPts val="300"/>
              </a:spcBef>
              <a:spcAft>
                <a:spcPts val="600"/>
              </a:spcAft>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071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Network Security</a:t>
            </a:r>
          </a:p>
        </p:txBody>
      </p:sp>
      <p:sp>
        <p:nvSpPr>
          <p:cNvPr id="12" name="Content Placeholder 1"/>
          <p:cNvSpPr txBox="1">
            <a:spLocks/>
          </p:cNvSpPr>
          <p:nvPr/>
        </p:nvSpPr>
        <p:spPr>
          <a:xfrm>
            <a:off x="3315438" y="388654"/>
            <a:ext cx="8677950" cy="4834592"/>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15" indent="-335915"/>
            <a:r>
              <a:rPr lang="en-US" sz="2800" dirty="0">
                <a:cs typeface="Segoe UI"/>
              </a:rPr>
              <a:t>All connections are HTTPS/SSL/TLS 1.2 w/ Enforcement Option</a:t>
            </a:r>
            <a:endParaRPr lang="en-US" sz="2800" dirty="0">
              <a:cs typeface="Segoe UI" panose="020B0502040204020203" pitchFamily="34" charset="0"/>
            </a:endParaRPr>
          </a:p>
          <a:p>
            <a:pPr marL="335915" indent="-335915"/>
            <a:r>
              <a:rPr lang="en-US" sz="2800" dirty="0"/>
              <a:t>Standard HTTPS verbs and semantics</a:t>
            </a:r>
            <a:endParaRPr lang="en-US" sz="2800" dirty="0">
              <a:cs typeface="Segoe UI" panose="020B0502040204020203" pitchFamily="34" charset="0"/>
            </a:endParaRPr>
          </a:p>
          <a:p>
            <a:pPr marL="335915" indent="-335915"/>
            <a:r>
              <a:rPr lang="en-US" sz="2800" dirty="0">
                <a:cs typeface="Segoe UI"/>
              </a:rPr>
              <a:t>Requests are logged and available in Azure Monitoring</a:t>
            </a:r>
          </a:p>
          <a:p>
            <a:pPr marL="335915" indent="-335915"/>
            <a:r>
              <a:rPr lang="en-US" sz="2800" dirty="0">
                <a:cs typeface="Segoe UI"/>
              </a:rPr>
              <a:t>HTTPs 404 responses are available in Azure Metrics</a:t>
            </a:r>
            <a:endParaRPr lang="en-US" sz="2800" dirty="0">
              <a:cs typeface="Segoe UI" panose="020B0502040204020203" pitchFamily="34" charset="0"/>
            </a:endParaRPr>
          </a:p>
          <a:p>
            <a:pPr marL="335915" indent="-335915"/>
            <a:r>
              <a:rPr lang="en-US" sz="2800" dirty="0">
                <a:cs typeface="Segoe UI"/>
              </a:rPr>
              <a:t>IP Firewalls</a:t>
            </a:r>
            <a:endParaRPr lang="en-US" sz="2800" dirty="0">
              <a:cs typeface="Segoe UI" panose="020B0502040204020203" pitchFamily="34" charset="0"/>
            </a:endParaRPr>
          </a:p>
          <a:p>
            <a:pPr marL="335915" indent="-335915"/>
            <a:r>
              <a:rPr lang="en-US" sz="2800" dirty="0">
                <a:cs typeface="Segoe UI"/>
              </a:rPr>
              <a:t>VNET</a:t>
            </a:r>
            <a:endParaRPr lang="en-US" sz="2800" dirty="0">
              <a:cs typeface="Segoe UI" panose="020B0502040204020203" pitchFamily="34" charset="0"/>
            </a:endParaRPr>
          </a:p>
          <a:p>
            <a:pPr marL="335915" indent="-335915"/>
            <a:r>
              <a:rPr lang="en-US" sz="2800" dirty="0">
                <a:cs typeface="Segoe UI"/>
              </a:rPr>
              <a:t>Service Endpoints</a:t>
            </a:r>
          </a:p>
          <a:p>
            <a:pPr marL="335915" indent="-335915"/>
            <a:r>
              <a:rPr lang="en-US" sz="2800" dirty="0">
                <a:cs typeface="Segoe UI"/>
              </a:rPr>
              <a:t>Private Link (aka Private IP and Private Endpoints</a:t>
            </a:r>
            <a:endParaRPr lang="en-US" sz="2800" dirty="0">
              <a:cs typeface="Segoe UI" panose="020B0502040204020203" pitchFamily="34" charset="0"/>
            </a:endParaRPr>
          </a:p>
        </p:txBody>
      </p:sp>
      <p:grpSp>
        <p:nvGrpSpPr>
          <p:cNvPr id="6" name="Group 5"/>
          <p:cNvGrpSpPr/>
          <p:nvPr/>
        </p:nvGrpSpPr>
        <p:grpSpPr>
          <a:xfrm>
            <a:off x="1645425" y="2183239"/>
            <a:ext cx="1532329" cy="1835972"/>
            <a:chOff x="7158044" y="4316420"/>
            <a:chExt cx="344488" cy="412751"/>
          </a:xfrm>
        </p:grpSpPr>
        <p:sp>
          <p:nvSpPr>
            <p:cNvPr id="7" name="Freeform 161"/>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2"/>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4672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rPr>
              <a:t>Network Security: IP Firewalls, </a:t>
            </a:r>
            <a:r>
              <a:rPr lang="en-US" sz="2800" dirty="0" err="1">
                <a:solidFill>
                  <a:srgbClr val="0072C6"/>
                </a:solidFill>
              </a:rPr>
              <a:t>vNETs</a:t>
            </a:r>
            <a:r>
              <a:rPr lang="en-US" sz="2800" dirty="0">
                <a:solidFill>
                  <a:srgbClr val="0072C6"/>
                </a:solidFill>
              </a:rPr>
              <a:t>, and Endpoints</a:t>
            </a:r>
          </a:p>
        </p:txBody>
      </p:sp>
      <p:pic>
        <p:nvPicPr>
          <p:cNvPr id="2" name="Picture 1">
            <a:extLst>
              <a:ext uri="{FF2B5EF4-FFF2-40B4-BE49-F238E27FC236}">
                <a16:creationId xmlns:a16="http://schemas.microsoft.com/office/drawing/2014/main" id="{62574285-FE55-4314-8807-643EEAD9EB59}"/>
              </a:ext>
            </a:extLst>
          </p:cNvPr>
          <p:cNvPicPr>
            <a:picLocks noChangeAspect="1"/>
          </p:cNvPicPr>
          <p:nvPr/>
        </p:nvPicPr>
        <p:blipFill>
          <a:blip r:embed="rId3"/>
          <a:stretch>
            <a:fillRect/>
          </a:stretch>
        </p:blipFill>
        <p:spPr>
          <a:xfrm>
            <a:off x="293077" y="931985"/>
            <a:ext cx="11653524" cy="5105400"/>
          </a:xfrm>
          <a:prstGeom prst="rect">
            <a:avLst/>
          </a:prstGeom>
        </p:spPr>
      </p:pic>
    </p:spTree>
    <p:extLst>
      <p:ext uri="{BB962C8B-B14F-4D97-AF65-F5344CB8AC3E}">
        <p14:creationId xmlns:p14="http://schemas.microsoft.com/office/powerpoint/2010/main" val="174744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rPr>
              <a:t>Network Security: IP Firewalls and </a:t>
            </a:r>
            <a:r>
              <a:rPr lang="en-US" sz="2800" err="1">
                <a:solidFill>
                  <a:srgbClr val="0072C6"/>
                </a:solidFill>
              </a:rPr>
              <a:t>vNETs</a:t>
            </a:r>
            <a:endParaRPr lang="en-US" sz="2800">
              <a:solidFill>
                <a:srgbClr val="0072C6"/>
              </a:solidFill>
            </a:endParaRPr>
          </a:p>
        </p:txBody>
      </p:sp>
      <p:sp>
        <p:nvSpPr>
          <p:cNvPr id="12" name="Content Placeholder 1"/>
          <p:cNvSpPr txBox="1">
            <a:spLocks/>
          </p:cNvSpPr>
          <p:nvPr/>
        </p:nvSpPr>
        <p:spPr>
          <a:xfrm>
            <a:off x="4172952" y="905562"/>
            <a:ext cx="6460434" cy="409107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a:cs typeface="Segoe UI" panose="020B0502040204020203" pitchFamily="34" charset="0"/>
              </a:rPr>
              <a:t>IP Firewalls</a:t>
            </a:r>
          </a:p>
          <a:p>
            <a:r>
              <a:rPr lang="en-US" sz="2400">
                <a:cs typeface="Segoe UI" panose="020B0502040204020203" pitchFamily="34" charset="0"/>
              </a:rPr>
              <a:t>Multiple layers of protection for user data</a:t>
            </a:r>
          </a:p>
          <a:p>
            <a:pPr marL="285750" indent="-285750"/>
            <a:r>
              <a:rPr lang="en-US" sz="2400">
                <a:cs typeface="Segoe UI" panose="020B0502040204020203" pitchFamily="34" charset="0"/>
              </a:rPr>
              <a:t>Allow a specific IP </a:t>
            </a:r>
            <a:r>
              <a:rPr lang="en-US" sz="2400"/>
              <a:t>168.61.48.0</a:t>
            </a:r>
            <a:endParaRPr lang="en-US" sz="2400">
              <a:cs typeface="Segoe UI" panose="020B0502040204020203" pitchFamily="34" charset="0"/>
            </a:endParaRPr>
          </a:p>
          <a:p>
            <a:pPr marL="285750" indent="-285750"/>
            <a:r>
              <a:rPr lang="en-US" sz="2400">
                <a:cs typeface="Segoe UI" panose="020B0502040204020203" pitchFamily="34" charset="0"/>
              </a:rPr>
              <a:t>Allow an IP range </a:t>
            </a:r>
            <a:r>
              <a:rPr lang="en-US" sz="2400"/>
              <a:t>168.61.48.0/8</a:t>
            </a:r>
            <a:endParaRPr lang="en-US" sz="2400">
              <a:cs typeface="Segoe UI" panose="020B0502040204020203" pitchFamily="34" charset="0"/>
            </a:endParaRPr>
          </a:p>
          <a:p>
            <a:pPr marL="285750" indent="-285750"/>
            <a:r>
              <a:rPr lang="en-US" sz="2400">
                <a:cs typeface="Segoe UI" panose="020B0502040204020203" pitchFamily="34" charset="0"/>
              </a:rPr>
              <a:t>Allow combinations of IPs and ranges</a:t>
            </a:r>
          </a:p>
          <a:p>
            <a:pPr marL="285750" indent="-285750"/>
            <a:r>
              <a:rPr lang="en-US" sz="2400">
                <a:cs typeface="Segoe UI" panose="020B0502040204020203" pitchFamily="34" charset="0"/>
              </a:rPr>
              <a:t>Deny logs are available</a:t>
            </a:r>
          </a:p>
          <a:p>
            <a:pPr marL="285750" indent="-285750"/>
            <a:endParaRPr lang="en-US" sz="2400">
              <a:cs typeface="Segoe UI" panose="020B0502040204020203" pitchFamily="34" charset="0"/>
            </a:endParaRPr>
          </a:p>
          <a:p>
            <a:pPr marL="0" indent="0">
              <a:buNone/>
            </a:pPr>
            <a:r>
              <a:rPr lang="en-US" sz="2400" err="1">
                <a:cs typeface="Segoe UI" panose="020B0502040204020203" pitchFamily="34" charset="0"/>
              </a:rPr>
              <a:t>vNets</a:t>
            </a:r>
            <a:endParaRPr lang="en-US" sz="2400">
              <a:cs typeface="Segoe UI" panose="020B0502040204020203" pitchFamily="34" charset="0"/>
            </a:endParaRPr>
          </a:p>
          <a:p>
            <a:r>
              <a:rPr lang="en-US" sz="2400">
                <a:cs typeface="Segoe UI" panose="020B0502040204020203" pitchFamily="34" charset="0"/>
              </a:rPr>
              <a:t>Supports subnetting</a:t>
            </a:r>
          </a:p>
          <a:p>
            <a:r>
              <a:rPr lang="en-US" sz="2400">
                <a:cs typeface="Segoe UI" panose="020B0502040204020203" pitchFamily="34" charset="0"/>
              </a:rPr>
              <a:t>Cosmos DB account appears in the </a:t>
            </a:r>
            <a:r>
              <a:rPr lang="en-US" sz="2400" err="1">
                <a:cs typeface="Segoe UI" panose="020B0502040204020203" pitchFamily="34" charset="0"/>
              </a:rPr>
              <a:t>vNET</a:t>
            </a:r>
            <a:r>
              <a:rPr lang="en-US" sz="2400">
                <a:cs typeface="Segoe UI" panose="020B0502040204020203" pitchFamily="34" charset="0"/>
              </a:rPr>
              <a:t>.   </a:t>
            </a:r>
          </a:p>
          <a:p>
            <a:pPr marL="0" indent="0">
              <a:buNone/>
            </a:pPr>
            <a:endParaRPr lang="en-US" sz="3600">
              <a:cs typeface="Segoe UI" panose="020B0502040204020203" pitchFamily="34" charset="0"/>
            </a:endParaRPr>
          </a:p>
          <a:p>
            <a:pPr marL="0" indent="0">
              <a:buNone/>
            </a:pPr>
            <a:r>
              <a:rPr lang="en-US" sz="2400">
                <a:cs typeface="Segoe UI" panose="020B0502040204020203" pitchFamily="34" charset="0"/>
              </a:rPr>
              <a:t>IP Firewalls and </a:t>
            </a:r>
            <a:r>
              <a:rPr lang="en-US" sz="2400" err="1">
                <a:cs typeface="Segoe UI" panose="020B0502040204020203" pitchFamily="34" charset="0"/>
              </a:rPr>
              <a:t>vNET</a:t>
            </a:r>
            <a:r>
              <a:rPr lang="en-US" sz="2400">
                <a:cs typeface="Segoe UI" panose="020B0502040204020203" pitchFamily="34" charset="0"/>
              </a:rPr>
              <a:t> work together.</a:t>
            </a:r>
          </a:p>
        </p:txBody>
      </p:sp>
      <p:pic>
        <p:nvPicPr>
          <p:cNvPr id="3" name="Picture 2">
            <a:extLst>
              <a:ext uri="{FF2B5EF4-FFF2-40B4-BE49-F238E27FC236}">
                <a16:creationId xmlns:a16="http://schemas.microsoft.com/office/drawing/2014/main" id="{686083CE-3C00-4A1B-822C-7E6EEAD468E8}"/>
              </a:ext>
            </a:extLst>
          </p:cNvPr>
          <p:cNvPicPr>
            <a:picLocks noChangeAspect="1"/>
          </p:cNvPicPr>
          <p:nvPr/>
        </p:nvPicPr>
        <p:blipFill>
          <a:blip r:embed="rId3"/>
          <a:stretch>
            <a:fillRect/>
          </a:stretch>
        </p:blipFill>
        <p:spPr>
          <a:xfrm>
            <a:off x="611798" y="905562"/>
            <a:ext cx="2609850" cy="5753100"/>
          </a:xfrm>
          <a:prstGeom prst="rect">
            <a:avLst/>
          </a:prstGeom>
        </p:spPr>
      </p:pic>
    </p:spTree>
    <p:extLst>
      <p:ext uri="{BB962C8B-B14F-4D97-AF65-F5344CB8AC3E}">
        <p14:creationId xmlns:p14="http://schemas.microsoft.com/office/powerpoint/2010/main" val="236407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dirty="0">
                <a:solidFill>
                  <a:srgbClr val="0072C6"/>
                </a:solidFill>
              </a:rPr>
              <a:t>Network Security: Endpoints</a:t>
            </a:r>
          </a:p>
        </p:txBody>
      </p:sp>
      <p:sp>
        <p:nvSpPr>
          <p:cNvPr id="12" name="Content Placeholder 1"/>
          <p:cNvSpPr txBox="1">
            <a:spLocks/>
          </p:cNvSpPr>
          <p:nvPr/>
        </p:nvSpPr>
        <p:spPr>
          <a:xfrm>
            <a:off x="4172952" y="905562"/>
            <a:ext cx="7538402" cy="409107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cs typeface="Segoe UI" panose="020B0502040204020203" pitchFamily="34" charset="0"/>
              </a:rPr>
              <a:t>Service Endpoints</a:t>
            </a:r>
          </a:p>
          <a:p>
            <a:r>
              <a:rPr lang="en-US" sz="2400" dirty="0">
                <a:cs typeface="Segoe UI" panose="020B0502040204020203" pitchFamily="34" charset="0"/>
              </a:rPr>
              <a:t>Allows Azure Cosmos DB account in the </a:t>
            </a:r>
            <a:r>
              <a:rPr lang="en-US" sz="2400" dirty="0" err="1">
                <a:cs typeface="Segoe UI" panose="020B0502040204020203" pitchFamily="34" charset="0"/>
              </a:rPr>
              <a:t>vNET</a:t>
            </a:r>
            <a:endParaRPr lang="en-US" sz="2400" dirty="0">
              <a:cs typeface="Segoe UI" panose="020B0502040204020203" pitchFamily="34" charset="0"/>
            </a:endParaRPr>
          </a:p>
          <a:p>
            <a:r>
              <a:rPr lang="en-US" sz="2400" dirty="0">
                <a:cs typeface="Segoe UI" panose="020B0502040204020203" pitchFamily="34" charset="0"/>
              </a:rPr>
              <a:t>Restricts access to the account from only the </a:t>
            </a:r>
            <a:r>
              <a:rPr lang="en-US" sz="2400" dirty="0" err="1">
                <a:cs typeface="Segoe UI" panose="020B0502040204020203" pitchFamily="34" charset="0"/>
              </a:rPr>
              <a:t>vNET</a:t>
            </a:r>
            <a:endParaRPr lang="en-US" sz="2400" dirty="0">
              <a:cs typeface="Segoe UI" panose="020B0502040204020203" pitchFamily="34" charset="0"/>
            </a:endParaRPr>
          </a:p>
          <a:p>
            <a:r>
              <a:rPr lang="en-US" sz="2400" dirty="0">
                <a:cs typeface="Segoe UI" panose="020B0502040204020203" pitchFamily="34" charset="0"/>
              </a:rPr>
              <a:t>Public IP used for account access</a:t>
            </a:r>
          </a:p>
          <a:p>
            <a:r>
              <a:rPr lang="en-US" sz="2400" dirty="0">
                <a:cs typeface="Segoe UI" panose="020B0502040204020203" pitchFamily="34" charset="0"/>
              </a:rPr>
              <a:t>Allows access to accounts not in a </a:t>
            </a:r>
            <a:r>
              <a:rPr lang="en-US" sz="2400" dirty="0" err="1">
                <a:cs typeface="Segoe UI" panose="020B0502040204020203" pitchFamily="34" charset="0"/>
              </a:rPr>
              <a:t>vNET</a:t>
            </a:r>
            <a:endParaRPr lang="en-US" sz="2400" dirty="0">
              <a:cs typeface="Segoe UI" panose="020B0502040204020203" pitchFamily="34" charset="0"/>
            </a:endParaRPr>
          </a:p>
          <a:p>
            <a:endParaRPr lang="en-US" sz="2400" dirty="0">
              <a:cs typeface="Segoe UI" panose="020B0502040204020203" pitchFamily="34" charset="0"/>
            </a:endParaRPr>
          </a:p>
          <a:p>
            <a:pPr marL="0" indent="0">
              <a:buNone/>
            </a:pPr>
            <a:r>
              <a:rPr lang="en-US" sz="2400" dirty="0">
                <a:cs typeface="Segoe UI" panose="020B0502040204020203" pitchFamily="34" charset="0"/>
              </a:rPr>
              <a:t>Private Endpoints</a:t>
            </a:r>
          </a:p>
          <a:p>
            <a:r>
              <a:rPr lang="en-US" sz="2400" dirty="0">
                <a:cs typeface="Segoe UI" panose="020B0502040204020203" pitchFamily="34" charset="0"/>
              </a:rPr>
              <a:t>Places Azure Cosmos DB account in the </a:t>
            </a:r>
            <a:r>
              <a:rPr lang="en-US" sz="2400" dirty="0" err="1">
                <a:cs typeface="Segoe UI" panose="020B0502040204020203" pitchFamily="34" charset="0"/>
              </a:rPr>
              <a:t>vNET</a:t>
            </a:r>
            <a:endParaRPr lang="en-US" sz="2400" dirty="0">
              <a:cs typeface="Segoe UI" panose="020B0502040204020203" pitchFamily="34" charset="0"/>
            </a:endParaRPr>
          </a:p>
          <a:p>
            <a:r>
              <a:rPr lang="en-US" sz="2400" dirty="0">
                <a:cs typeface="Segoe UI" panose="020B0502040204020203" pitchFamily="34" charset="0"/>
              </a:rPr>
              <a:t>Restricts access to the account from only the </a:t>
            </a:r>
            <a:r>
              <a:rPr lang="en-US" sz="2400" dirty="0" err="1">
                <a:cs typeface="Segoe UI" panose="020B0502040204020203" pitchFamily="34" charset="0"/>
              </a:rPr>
              <a:t>vNET</a:t>
            </a:r>
            <a:endParaRPr lang="en-US" sz="2400" dirty="0">
              <a:cs typeface="Segoe UI" panose="020B0502040204020203" pitchFamily="34" charset="0"/>
            </a:endParaRPr>
          </a:p>
          <a:p>
            <a:r>
              <a:rPr lang="en-US" sz="2400" dirty="0">
                <a:cs typeface="Segoe UI" panose="020B0502040204020203" pitchFamily="34" charset="0"/>
              </a:rPr>
              <a:t>Assigns a private IP for the account</a:t>
            </a:r>
          </a:p>
          <a:p>
            <a:r>
              <a:rPr lang="en-US" sz="2400" dirty="0">
                <a:cs typeface="Segoe UI" panose="020B0502040204020203" pitchFamily="34" charset="0"/>
              </a:rPr>
              <a:t>No access other accounts if public IPs are restricted.</a:t>
            </a:r>
          </a:p>
          <a:p>
            <a:endParaRPr lang="en-US" sz="2400" dirty="0">
              <a:cs typeface="Segoe UI" panose="020B0502040204020203" pitchFamily="34" charset="0"/>
            </a:endParaRPr>
          </a:p>
          <a:p>
            <a:endParaRPr lang="en-US" sz="2400" dirty="0">
              <a:cs typeface="Segoe UI" panose="020B0502040204020203" pitchFamily="34" charset="0"/>
            </a:endParaRPr>
          </a:p>
        </p:txBody>
      </p:sp>
      <p:pic>
        <p:nvPicPr>
          <p:cNvPr id="3" name="Picture 2">
            <a:extLst>
              <a:ext uri="{FF2B5EF4-FFF2-40B4-BE49-F238E27FC236}">
                <a16:creationId xmlns:a16="http://schemas.microsoft.com/office/drawing/2014/main" id="{23EACDDE-7A5E-4C91-BD67-967C74BFA533}"/>
              </a:ext>
            </a:extLst>
          </p:cNvPr>
          <p:cNvPicPr>
            <a:picLocks noChangeAspect="1"/>
          </p:cNvPicPr>
          <p:nvPr/>
        </p:nvPicPr>
        <p:blipFill>
          <a:blip r:embed="rId3"/>
          <a:stretch>
            <a:fillRect/>
          </a:stretch>
        </p:blipFill>
        <p:spPr>
          <a:xfrm>
            <a:off x="536575" y="732520"/>
            <a:ext cx="2619375" cy="5734050"/>
          </a:xfrm>
          <a:prstGeom prst="rect">
            <a:avLst/>
          </a:prstGeom>
        </p:spPr>
      </p:pic>
    </p:spTree>
    <p:extLst>
      <p:ext uri="{BB962C8B-B14F-4D97-AF65-F5344CB8AC3E}">
        <p14:creationId xmlns:p14="http://schemas.microsoft.com/office/powerpoint/2010/main" val="25383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4.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D4069DE3F2DD44B1C35E7501ED74AE" ma:contentTypeVersion="2" ma:contentTypeDescription="Create a new document." ma:contentTypeScope="" ma:versionID="a38722e2137b5ffe16279c2aac743fbc">
  <xsd:schema xmlns:xsd="http://www.w3.org/2001/XMLSchema" xmlns:xs="http://www.w3.org/2001/XMLSchema" xmlns:p="http://schemas.microsoft.com/office/2006/metadata/properties" xmlns:ns2="052e783d-9634-48c0-8e73-6e7fe5b13506" targetNamespace="http://schemas.microsoft.com/office/2006/metadata/properties" ma:root="true" ma:fieldsID="f373a691fa0ab3fdc20ab449dc95ff60" ns2:_="">
    <xsd:import namespace="052e783d-9634-48c0-8e73-6e7fe5b1350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2e783d-9634-48c0-8e73-6e7fe5b135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5B7C92-A153-4001-9061-0D6F07E29C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2e783d-9634-48c0-8e73-6e7fe5b135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855E50-4004-4F8E-B9E2-7F2C5BCD6BD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052e783d-9634-48c0-8e73-6e7fe5b13506"/>
    <ds:schemaRef ds:uri="http://schemas.microsoft.com/office/2006/metadata/properties"/>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1A049BAF-BF7F-4636-93E8-BBACDC8A9F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3774</Words>
  <Application>Microsoft Office PowerPoint</Application>
  <PresentationFormat>Widescreen</PresentationFormat>
  <Paragraphs>429</Paragraphs>
  <Slides>41</Slides>
  <Notes>26</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41</vt:i4>
      </vt:variant>
    </vt:vector>
  </HeadingPairs>
  <TitlesOfParts>
    <vt:vector size="55" baseType="lpstr">
      <vt:lpstr>Arial</vt:lpstr>
      <vt:lpstr>Calibri</vt:lpstr>
      <vt:lpstr>Consolas</vt:lpstr>
      <vt:lpstr>Segoe Pro</vt:lpstr>
      <vt:lpstr>Segoe Pro Light</vt:lpstr>
      <vt:lpstr>Segoe Semibold</vt:lpstr>
      <vt:lpstr>Segoe UI</vt:lpstr>
      <vt:lpstr>Segoe UI Light</vt:lpstr>
      <vt:lpstr>Segoe UI Semibold</vt:lpstr>
      <vt:lpstr>Wingdings</vt:lpstr>
      <vt:lpstr>STB Product Families 2015</vt:lpstr>
      <vt:lpstr>5-30660_TR21_BO_CT_Template</vt:lpstr>
      <vt:lpstr>1_STB Product Families 2015</vt:lpstr>
      <vt:lpstr>5-30606_TR20_BO_CT_Template</vt:lpstr>
      <vt:lpstr>Azure Cosmos DB</vt:lpstr>
      <vt:lpstr>Overall Security model for Cosmos DB</vt:lpstr>
      <vt:lpstr>PowerPoint Presentation</vt:lpstr>
      <vt:lpstr>PowerPoint Presentation</vt:lpstr>
      <vt:lpstr>New features since thes October 2019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Authorization: Master 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Cosmos DB Encryption</vt:lpstr>
      <vt:lpstr>PowerPoint Presentation</vt:lpstr>
      <vt:lpstr>PowerPoint Presentation</vt:lpstr>
      <vt:lpstr>PowerPoint Presentation</vt:lpstr>
      <vt:lpstr>PowerPoint Presentation</vt:lpstr>
      <vt:lpstr>PowerPoint Presentation</vt:lpstr>
      <vt:lpstr>Thank you!</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dc:title>
  <dc:creator/>
  <cp:lastModifiedBy/>
  <cp:revision>217</cp:revision>
  <dcterms:modified xsi:type="dcterms:W3CDTF">2020-05-27T05:03:28Z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1852;#MongoDB|cdaf3214-aa7e-4720-b25d-7bc5ae7f3d78;#1851;#DocumentDB|77af5d85-667e-4938-b141-98bc32a23fd5;#1543;#Microsoft Azure DocumentDB|8dac6ac4-f531-4a37-861f-2c36a218359b;#1855;#Cassandra|df11d135-6d90-4821-be21-b55d3cc3fc16;#1854;#DynamoDB|c08c94d9</vt:lpwstr>
  </property>
  <property fmtid="{D5CDD505-2E9C-101B-9397-08002B2CF9AE}" pid="4" name="_dlc_policyId">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ItemType">
    <vt:lpwstr>435;#technical presentations|83a894cf-702b-47fc-aba5-41bd10dc1e75</vt:lpwstr>
  </property>
  <property fmtid="{D5CDD505-2E9C-101B-9397-08002B2CF9AE}" pid="8" name="ContentTypeId">
    <vt:lpwstr>0x0101006CD4069DE3F2DD44B1C35E7501ED74AE</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ItemRetentionFormula">
    <vt:lpwstr/>
  </property>
  <property fmtid="{D5CDD505-2E9C-101B-9397-08002B2CF9AE}" pid="16" name="BusinessArchitecture">
    <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26;#Microsoft Azure|669a3112-5edf-444b-a003-630063601f07</vt:lpwstr>
  </property>
  <property fmtid="{D5CDD505-2E9C-101B-9397-08002B2CF9AE}" pid="20" name="_dlc_DocIdItemGuid">
    <vt:lpwstr>a88a40b5-a681-4e64-88ed-10803dfc141b</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4c942473-d120-4286-a51a-b65ad3d92ffb,6;4c942473-d120-4286-a51a-b65ad3d92ffb,20;4c942473-d120-4286-a51a-b65ad3d92ffb,49;4c942473-d120-4286-a51a-b65ad3d92ffb,52;4c942473-d120-4286-a51a-b65ad3d92ffb,59;</vt:lpwstr>
  </property>
  <property fmtid="{D5CDD505-2E9C-101B-9397-08002B2CF9AE}" pid="27" name="la4444b61d19467597d63190b69ac227">
    <vt:lpwstr/>
  </property>
  <property fmtid="{D5CDD505-2E9C-101B-9397-08002B2CF9AE}" pid="28" name="Topics">
    <vt:lpwstr>29;#features|94b87768-f145-4764-adbd-fec700e47348;#581;#NoSQL|aed9d105-2790-46b5-8997-82ed3b0a7d49</vt:lpwstr>
  </property>
  <property fmtid="{D5CDD505-2E9C-101B-9397-08002B2CF9AE}" pid="29" name="Groups">
    <vt:lpwstr>31;#Microsoft Azure Marketing|0958c357-5252-473f-8b4e-42f27525a99d;#34;#SMSG Readiness|c6595b84-b463-470a-bb46-2a47364645be</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1449;#300|6a5f978f-2506-442d-86c2-7f294468d8c9</vt:lpwstr>
  </property>
  <property fmtid="{D5CDD505-2E9C-101B-9397-08002B2CF9AE}" pid="37" name="Audiences">
    <vt:lpwstr/>
  </property>
  <property fmtid="{D5CDD505-2E9C-101B-9397-08002B2CF9AE}" pid="38" name="LearningOrganization">
    <vt:lpwstr/>
  </property>
  <property fmtid="{D5CDD505-2E9C-101B-9397-08002B2CF9AE}" pid="39" name="IsMyDocuments">
    <vt:bool>true</vt:bool>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DocumentDescription">
    <vt:lpwstr>Technical deep-dive into Azure DocumentDB. This complements the L100 deck.</vt:lpwstr>
  </property>
  <property fmtid="{D5CDD505-2E9C-101B-9397-08002B2CF9AE}" pid="45" name="ReportOwner">
    <vt:lpwstr/>
  </property>
  <property fmtid="{D5CDD505-2E9C-101B-9397-08002B2CF9AE}" pid="46" name="NewsType">
    <vt:lpwstr/>
  </property>
  <property fmtid="{D5CDD505-2E9C-101B-9397-08002B2CF9AE}" pid="47" name="hd9637eefc984b85b6097c6374e15725">
    <vt:lpwstr>sales presentations|355751b2-6406-4ba2-8a81-0ca1b45d0070</vt:lpwstr>
  </property>
  <property fmtid="{D5CDD505-2E9C-101B-9397-08002B2CF9AE}" pid="48" name="Coowner">
    <vt:lpwstr>37;#i:0#.f|membership|meeryan@microsoft.com;#176;#i:0#.f|membership|v-danaja@microsoft.com;#45;#i:0#.f|membership|v-anmarv@microsoft.com;#637;#i:0#.f|membership|v-caicha@microsoft.com</vt:lpwstr>
  </property>
  <property fmtid="{D5CDD505-2E9C-101B-9397-08002B2CF9AE}" pid="49" name="Update Parent Child Relation(1)0">
    <vt:lpwstr>, </vt:lpwstr>
  </property>
  <property fmtid="{D5CDD505-2E9C-101B-9397-08002B2CF9AE}" pid="50" name="Thumbnail1">
    <vt:lpwstr>https://microsoft.sharepoint.com/sites/Infopedia_G01KC/Media/Thumbnails/KC02-23-42563/DBDoc.PNG, https://microsoft.sharepoint.com/sites/Infopedia_G01KC/Media/Thumbnails/KC02-23-42563/DBDoc.PNG</vt:lpwstr>
  </property>
  <property fmtid="{D5CDD505-2E9C-101B-9397-08002B2CF9AE}" pid="51" name="ga0c0bf70a6644469c61b3efa7025301">
    <vt:lpwstr/>
  </property>
  <property fmtid="{D5CDD505-2E9C-101B-9397-08002B2CF9AE}" pid="52" name="TaxKeywordTaxHTField">
    <vt:lpwstr>MongoDB|cdaf3214-aa7e-4720-b25d-7bc5ae7f3d78;DocumentDB|77af5d85-667e-4938-b141-98bc32a23fd5;Microsoft Azure DocumentDB|8dac6ac4-f531-4a37-861f-2c36a218359b;Cassandra|df11d135-6d90-4821-be21-b55d3cc3fc16;DynamoDB|c08c94d9-eab1-4e13-b59b-da52fb8986d5;Dynam</vt:lpwstr>
  </property>
  <property fmtid="{D5CDD505-2E9C-101B-9397-08002B2CF9AE}" pid="53" name="ContentID">
    <vt:lpwstr>KC02-23-66651</vt:lpwstr>
  </property>
  <property fmtid="{D5CDD505-2E9C-101B-9397-08002B2CF9AE}" pid="54" name="ExperienceContentType">
    <vt:lpwstr/>
  </property>
  <property fmtid="{D5CDD505-2E9C-101B-9397-08002B2CF9AE}" pid="55" name="GenericText2">
    <vt:lpwstr>G01KC-1-1562 KC02-23-42563</vt:lpwstr>
  </property>
  <property fmtid="{D5CDD505-2E9C-101B-9397-08002B2CF9AE}" pid="56" name="Owner">
    <vt:lpwstr>14595</vt:lpwstr>
  </property>
  <property fmtid="{D5CDD505-2E9C-101B-9397-08002B2CF9AE}" pid="57" name="ContentExtensions">
    <vt:lpwstr/>
  </property>
  <property fmtid="{D5CDD505-2E9C-101B-9397-08002B2CF9AE}" pid="58" name="ConfidentialityTaxHTField0">
    <vt:lpwstr>Microsoft confidential|461efa83-0283-486a-a8d5-943328f3693f</vt:lpwstr>
  </property>
  <property fmtid="{D5CDD505-2E9C-101B-9397-08002B2CF9AE}" pid="59" name="eb54ac91059940029a3cc8a4ff5af673">
    <vt:lpwstr>Cloud and Enterprise|adc2fe87-c79a-4ded-a449-3f86b954069d;Microsoft Azure Domain|d600a391-d529-4311-892b-2c05c1ab2538</vt:lpwstr>
  </property>
  <property fmtid="{D5CDD505-2E9C-101B-9397-08002B2CF9AE}" pid="60" name="l3c3ea61849e4288a8acc49bb5388e8c">
    <vt:lpwstr>Microsoft Azure Marketing|0958c357-5252-473f-8b4e-42f27525a99d;SMSG Readiness|c6595b84-b463-470a-bb46-2a47364645be</vt:lpwstr>
  </property>
  <property fmtid="{D5CDD505-2E9C-101B-9397-08002B2CF9AE}" pid="61" name="ldac8aee9d1f469e8cd8c3f8d6a615f2">
    <vt:lpwstr/>
  </property>
  <property fmtid="{D5CDD505-2E9C-101B-9397-08002B2CF9AE}" pid="62" name="NewsTopic">
    <vt:lpwstr/>
  </property>
  <property fmtid="{D5CDD505-2E9C-101B-9397-08002B2CF9AE}" pid="63" name="ApplyWorkflowRules">
    <vt:lpwstr>Yes</vt:lpwstr>
  </property>
  <property fmtid="{D5CDD505-2E9C-101B-9397-08002B2CF9AE}" pid="64" name="bf80e81150e248c48aa8cffdf0021a1f">
    <vt:lpwstr>Microsoft Azure|669a3112-5edf-444b-a003-630063601f07</vt:lpwstr>
  </property>
  <property fmtid="{D5CDD505-2E9C-101B-9397-08002B2CF9AE}" pid="65" name="TaxCatchAll">
    <vt:lpwstr>34;#SMSG Readiness|c6595b84-b463-470a-bb46-2a47364645be;#31;#Microsoft Azure Marketing|0958c357-5252-473f-8b4e-42f27525a99d;#30;#sales presentations|355751b2-6406-4ba2-8a81-0ca1b45d0070;#29;#features|94b87768-f145-4764-adbd-fec700e47348;#581;#NoSQL|aed9d1</vt:lpwstr>
  </property>
  <property fmtid="{D5CDD505-2E9C-101B-9397-08002B2CF9AE}" pid="66" name="m6c7b4717b6346e6a075a59dd47eac69">
    <vt:lpwstr>features|94b87768-f145-4764-adbd-fec700e47348;NoSQL|aed9d105-2790-46b5-8997-82ed3b0a7d49</vt:lpwstr>
  </property>
  <property fmtid="{D5CDD505-2E9C-101B-9397-08002B2CF9AE}" pid="67" name="NewsSource">
    <vt:lpwstr/>
  </property>
  <property fmtid="{D5CDD505-2E9C-101B-9397-08002B2CF9AE}" pid="68" name="MSPhysicalGeography">
    <vt:lpwstr/>
  </property>
  <property fmtid="{D5CDD505-2E9C-101B-9397-08002B2CF9AE}" pid="69" name="ef109fd36bcf4bcd9dd945731030600b">
    <vt:lpwstr/>
  </property>
  <property fmtid="{D5CDD505-2E9C-101B-9397-08002B2CF9AE}" pid="70" name="i1b478372f814787abd313030b81fcb2">
    <vt:lpwstr/>
  </property>
  <property fmtid="{D5CDD505-2E9C-101B-9397-08002B2CF9AE}" pid="71" name="k21a64daf20d4502b2796a1c6b8ce6c8">
    <vt:lpwstr/>
  </property>
  <property fmtid="{D5CDD505-2E9C-101B-9397-08002B2CF9AE}" pid="72" name="b4224c12c78d42ea9b214de0badf8358">
    <vt:lpwstr/>
  </property>
  <property fmtid="{D5CDD505-2E9C-101B-9397-08002B2CF9AE}" pid="73" name="b60f8d2dbb984f349d80d8196897f4d3">
    <vt:lpwstr/>
  </property>
  <property fmtid="{D5CDD505-2E9C-101B-9397-08002B2CF9AE}" pid="74" name="k20e0dfa74bf4e44818db03027b0ccd8">
    <vt:lpwstr/>
  </property>
  <property fmtid="{D5CDD505-2E9C-101B-9397-08002B2CF9AE}" pid="75" name="GenericHTML1">
    <vt:lpwstr/>
  </property>
  <property fmtid="{D5CDD505-2E9C-101B-9397-08002B2CF9AE}" pid="76" name="mb88723863e1404388ba3733387d48df">
    <vt:lpwstr/>
  </property>
  <property fmtid="{D5CDD505-2E9C-101B-9397-08002B2CF9AE}" pid="77" name="od9986d31974458fb3007746ec0bce5f">
    <vt:lpwstr/>
  </property>
  <property fmtid="{D5CDD505-2E9C-101B-9397-08002B2CF9AE}" pid="78" name="kf34bcdc8fc34e479d3f94c6210e8e27">
    <vt:lpwstr/>
  </property>
  <property fmtid="{D5CDD505-2E9C-101B-9397-08002B2CF9AE}" pid="79" name="m6d26e40ac264097a006193f92232ece">
    <vt:lpwstr/>
  </property>
  <property fmtid="{D5CDD505-2E9C-101B-9397-08002B2CF9AE}" pid="80" name="i0d941ee1e744ffea7aeee9924c91cbb">
    <vt:lpwstr/>
  </property>
  <property fmtid="{D5CDD505-2E9C-101B-9397-08002B2CF9AE}" pid="81" name="ec5b2ad5c27b45fb8a00a1f27c7ce1ae">
    <vt:lpwstr/>
  </property>
  <property fmtid="{D5CDD505-2E9C-101B-9397-08002B2CF9AE}" pid="82" name="CreatedBy">
    <vt:lpwstr/>
  </property>
  <property fmtid="{D5CDD505-2E9C-101B-9397-08002B2CF9AE}" pid="83" name="Update Parent Child Relation">
    <vt:lpwstr>, </vt:lpwstr>
  </property>
  <property fmtid="{D5CDD505-2E9C-101B-9397-08002B2CF9AE}" pid="84" name="Blogallday">
    <vt:bool>false</vt:bool>
  </property>
  <property fmtid="{D5CDD505-2E9C-101B-9397-08002B2CF9AE}" pid="85" name="FeaturedNews">
    <vt:bool>false</vt:bool>
  </property>
  <property fmtid="{D5CDD505-2E9C-101B-9397-08002B2CF9AE}" pid="86" name="l6f004f21209409da86a713c0f24627d">
    <vt:lpwstr/>
  </property>
  <property fmtid="{D5CDD505-2E9C-101B-9397-08002B2CF9AE}" pid="87" name="Private">
    <vt:bool>true</vt:bool>
  </property>
  <property fmtid="{D5CDD505-2E9C-101B-9397-08002B2CF9AE}" pid="88" name="e8080b0481964c759b2c36ae49591b31">
    <vt:lpwstr/>
  </property>
  <property fmtid="{D5CDD505-2E9C-101B-9397-08002B2CF9AE}" pid="89" name="OAWF">
    <vt:lpwstr>, </vt:lpwstr>
  </property>
  <property fmtid="{D5CDD505-2E9C-101B-9397-08002B2CF9AE}" pid="90" name="Update Parent Child Relation(1)">
    <vt:lpwstr>, </vt:lpwstr>
  </property>
  <property fmtid="{D5CDD505-2E9C-101B-9397-08002B2CF9AE}" pid="91" name="KMWF">
    <vt:lpwstr>, </vt:lpwstr>
  </property>
  <property fmtid="{D5CDD505-2E9C-101B-9397-08002B2CF9AE}" pid="92" name="j3562c58ee414e028925bc902cfc01a1">
    <vt:lpwstr/>
  </property>
  <property fmtid="{D5CDD505-2E9C-101B-9397-08002B2CF9AE}" pid="93" name="Hide Page Title">
    <vt:bool>true</vt:bool>
  </property>
  <property fmtid="{D5CDD505-2E9C-101B-9397-08002B2CF9AE}" pid="94" name="Support">
    <vt:lpwstr/>
  </property>
  <property fmtid="{D5CDD505-2E9C-101B-9397-08002B2CF9AE}" pid="95" name="of67e5d4b76f4a9db8769983fda9cec0">
    <vt:lpwstr/>
  </property>
  <property fmtid="{D5CDD505-2E9C-101B-9397-08002B2CF9AE}" pid="96" name="MSIP_Label_f42aa342-8706-4288-bd11-ebb85995028c_Enabled">
    <vt:lpwstr>True</vt:lpwstr>
  </property>
  <property fmtid="{D5CDD505-2E9C-101B-9397-08002B2CF9AE}" pid="97" name="MSIP_Label_f42aa342-8706-4288-bd11-ebb85995028c_SiteId">
    <vt:lpwstr>72f988bf-86f1-41af-91ab-2d7cd011db47</vt:lpwstr>
  </property>
  <property fmtid="{D5CDD505-2E9C-101B-9397-08002B2CF9AE}" pid="98" name="MSIP_Label_f42aa342-8706-4288-bd11-ebb85995028c_Ref">
    <vt:lpwstr>https://api.informationprotection.azure.com/api/72f988bf-86f1-41af-91ab-2d7cd011db47</vt:lpwstr>
  </property>
  <property fmtid="{D5CDD505-2E9C-101B-9397-08002B2CF9AE}" pid="99" name="MSIP_Label_f42aa342-8706-4288-bd11-ebb85995028c_SetDate">
    <vt:lpwstr>2017-06-13T12:38:46.3212170-07:00</vt:lpwstr>
  </property>
  <property fmtid="{D5CDD505-2E9C-101B-9397-08002B2CF9AE}" pid="100" name="MSIP_Label_f42aa342-8706-4288-bd11-ebb85995028c_Name">
    <vt:lpwstr>General</vt:lpwstr>
  </property>
  <property fmtid="{D5CDD505-2E9C-101B-9397-08002B2CF9AE}" pid="101" name="MSIP_Label_f42aa342-8706-4288-bd11-ebb85995028c_Extended_MSFT_Method">
    <vt:lpwstr>Automatic</vt:lpwstr>
  </property>
  <property fmtid="{D5CDD505-2E9C-101B-9397-08002B2CF9AE}" pid="102" name="Sensitivity">
    <vt:lpwstr>General</vt:lpwstr>
  </property>
  <property fmtid="{D5CDD505-2E9C-101B-9397-08002B2CF9AE}" pid="103" name="AuthorIds_UIVersion_15360">
    <vt:lpwstr>151</vt:lpwstr>
  </property>
  <property fmtid="{D5CDD505-2E9C-101B-9397-08002B2CF9AE}" pid="104" name="AuthorIds_UIVersion_15872">
    <vt:lpwstr>151</vt:lpwstr>
  </property>
  <property fmtid="{D5CDD505-2E9C-101B-9397-08002B2CF9AE}" pid="105" name="AuthorIds_UIVersion_16896">
    <vt:lpwstr>613</vt:lpwstr>
  </property>
</Properties>
</file>